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97" r:id="rId4"/>
    <p:sldMasterId id="2147485242" r:id="rId5"/>
    <p:sldMasterId id="2147485265" r:id="rId6"/>
    <p:sldMasterId id="2147485268" r:id="rId7"/>
    <p:sldMasterId id="2147485273" r:id="rId8"/>
    <p:sldMasterId id="2147485303" r:id="rId9"/>
    <p:sldMasterId id="2147485297" r:id="rId10"/>
    <p:sldMasterId id="2147485288" r:id="rId11"/>
    <p:sldMasterId id="2147485281" r:id="rId12"/>
    <p:sldMasterId id="2147485311" r:id="rId13"/>
    <p:sldMasterId id="2147485206" r:id="rId14"/>
  </p:sldMasterIdLst>
  <p:notesMasterIdLst>
    <p:notesMasterId r:id="rId34"/>
  </p:notesMasterIdLst>
  <p:handoutMasterIdLst>
    <p:handoutMasterId r:id="rId35"/>
  </p:handoutMasterIdLst>
  <p:sldIdLst>
    <p:sldId id="766" r:id="rId15"/>
    <p:sldId id="756" r:id="rId16"/>
    <p:sldId id="769" r:id="rId17"/>
    <p:sldId id="770" r:id="rId18"/>
    <p:sldId id="771" r:id="rId19"/>
    <p:sldId id="773" r:id="rId20"/>
    <p:sldId id="772" r:id="rId21"/>
    <p:sldId id="774" r:id="rId22"/>
    <p:sldId id="776" r:id="rId23"/>
    <p:sldId id="775" r:id="rId24"/>
    <p:sldId id="777" r:id="rId25"/>
    <p:sldId id="778" r:id="rId26"/>
    <p:sldId id="779" r:id="rId27"/>
    <p:sldId id="780" r:id="rId28"/>
    <p:sldId id="781" r:id="rId29"/>
    <p:sldId id="782" r:id="rId30"/>
    <p:sldId id="783" r:id="rId31"/>
    <p:sldId id="784" r:id="rId32"/>
    <p:sldId id="785" r:id="rId33"/>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74"/>
    <a:srgbClr val="FFFFFF"/>
    <a:srgbClr val="263A48"/>
    <a:srgbClr val="42557F"/>
    <a:srgbClr val="014C6D"/>
    <a:srgbClr val="EA7125"/>
    <a:srgbClr val="6E84B4"/>
    <a:srgbClr val="414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000AB8-A66C-4423-8371-393C77B55A72}" v="1" dt="2022-12-13T07:42:47.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47"/>
  </p:normalViewPr>
  <p:slideViewPr>
    <p:cSldViewPr snapToGrid="0">
      <p:cViewPr varScale="1">
        <p:scale>
          <a:sx n="58" d="100"/>
          <a:sy n="58" d="100"/>
        </p:scale>
        <p:origin x="1516" y="52"/>
      </p:cViewPr>
      <p:guideLst>
        <p:guide orient="horz" pos="2136"/>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anh Hoang Le" userId="8314c3ed-aff8-4e80-b16b-0b48a391f6c7" providerId="ADAL" clId="{AFA9D49C-8220-49D1-97F8-F0FD48AED681}"/>
    <pc:docChg chg="undo custSel modSld">
      <pc:chgData name="Oanh Hoang Le" userId="8314c3ed-aff8-4e80-b16b-0b48a391f6c7" providerId="ADAL" clId="{AFA9D49C-8220-49D1-97F8-F0FD48AED681}" dt="2022-12-13T06:37:10.994" v="4" actId="14100"/>
      <pc:docMkLst>
        <pc:docMk/>
      </pc:docMkLst>
      <pc:sldChg chg="modSp mod">
        <pc:chgData name="Oanh Hoang Le" userId="8314c3ed-aff8-4e80-b16b-0b48a391f6c7" providerId="ADAL" clId="{AFA9D49C-8220-49D1-97F8-F0FD48AED681}" dt="2022-12-13T06:36:25.037" v="1" actId="1076"/>
        <pc:sldMkLst>
          <pc:docMk/>
          <pc:sldMk cId="3392658005" sldId="772"/>
        </pc:sldMkLst>
        <pc:spChg chg="mod">
          <ac:chgData name="Oanh Hoang Le" userId="8314c3ed-aff8-4e80-b16b-0b48a391f6c7" providerId="ADAL" clId="{AFA9D49C-8220-49D1-97F8-F0FD48AED681}" dt="2022-12-13T06:36:25.037" v="1" actId="1076"/>
          <ac:spMkLst>
            <pc:docMk/>
            <pc:sldMk cId="3392658005" sldId="772"/>
            <ac:spMk id="9" creationId="{B2BB2B09-8EAE-2F51-E227-4DB1E07AC44D}"/>
          </ac:spMkLst>
        </pc:spChg>
      </pc:sldChg>
      <pc:sldChg chg="modSp mod">
        <pc:chgData name="Oanh Hoang Le" userId="8314c3ed-aff8-4e80-b16b-0b48a391f6c7" providerId="ADAL" clId="{AFA9D49C-8220-49D1-97F8-F0FD48AED681}" dt="2022-12-13T06:37:10.994" v="4" actId="14100"/>
        <pc:sldMkLst>
          <pc:docMk/>
          <pc:sldMk cId="3754198453" sldId="776"/>
        </pc:sldMkLst>
        <pc:spChg chg="mod">
          <ac:chgData name="Oanh Hoang Le" userId="8314c3ed-aff8-4e80-b16b-0b48a391f6c7" providerId="ADAL" clId="{AFA9D49C-8220-49D1-97F8-F0FD48AED681}" dt="2022-12-13T06:37:10.994" v="4" actId="14100"/>
          <ac:spMkLst>
            <pc:docMk/>
            <pc:sldMk cId="3754198453" sldId="776"/>
            <ac:spMk id="9" creationId="{B2BB2B09-8EAE-2F51-E227-4DB1E07AC44D}"/>
          </ac:spMkLst>
        </pc:spChg>
      </pc:sldChg>
    </pc:docChg>
  </pc:docChgLst>
  <pc:docChgLst>
    <pc:chgData name="Hoa Thuy Tran" userId="f90802c3-bf58-447a-badb-69ee121c2ef0" providerId="ADAL" clId="{B7000AB8-A66C-4423-8371-393C77B55A72}"/>
    <pc:docChg chg="custSel modSld">
      <pc:chgData name="Hoa Thuy Tran" userId="f90802c3-bf58-447a-badb-69ee121c2ef0" providerId="ADAL" clId="{B7000AB8-A66C-4423-8371-393C77B55A72}" dt="2022-12-13T07:42:56.919" v="13" actId="404"/>
      <pc:docMkLst>
        <pc:docMk/>
      </pc:docMkLst>
      <pc:sldChg chg="modSp mod">
        <pc:chgData name="Hoa Thuy Tran" userId="f90802c3-bf58-447a-badb-69ee121c2ef0" providerId="ADAL" clId="{B7000AB8-A66C-4423-8371-393C77B55A72}" dt="2022-12-13T07:42:56.919" v="13" actId="404"/>
        <pc:sldMkLst>
          <pc:docMk/>
          <pc:sldMk cId="0" sldId="766"/>
        </pc:sldMkLst>
        <pc:spChg chg="mod">
          <ac:chgData name="Hoa Thuy Tran" userId="f90802c3-bf58-447a-badb-69ee121c2ef0" providerId="ADAL" clId="{B7000AB8-A66C-4423-8371-393C77B55A72}" dt="2022-12-13T07:42:41.988" v="7" actId="1076"/>
          <ac:spMkLst>
            <pc:docMk/>
            <pc:sldMk cId="0" sldId="766"/>
            <ac:spMk id="10" creationId="{00000000-0000-0000-0000-000000000000}"/>
          </ac:spMkLst>
        </pc:spChg>
        <pc:spChg chg="mod">
          <ac:chgData name="Hoa Thuy Tran" userId="f90802c3-bf58-447a-badb-69ee121c2ef0" providerId="ADAL" clId="{B7000AB8-A66C-4423-8371-393C77B55A72}" dt="2022-12-13T07:42:56.919" v="13" actId="404"/>
          <ac:spMkLst>
            <pc:docMk/>
            <pc:sldMk cId="0" sldId="766"/>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lvl1pPr algn="r" defTabSz="922669">
              <a:defRPr sz="1200" b="0" dirty="0">
                <a:latin typeface="Times New Roman" pitchFamily="18" charset="0"/>
                <a:ea typeface="+mn-ea"/>
                <a:cs typeface="Times New Roman" pitchFamily="18" charset="0"/>
              </a:defRPr>
            </a:lvl1pPr>
          </a:lstStyle>
          <a:p>
            <a:pPr>
              <a:defRPr/>
            </a:pPr>
            <a:endParaRPr lang="en-US"/>
          </a:p>
        </p:txBody>
      </p:sp>
      <p:sp>
        <p:nvSpPr>
          <p:cNvPr id="5125"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2382" tIns="46192" rIns="92382" bIns="461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defTabSz="922669">
              <a:defRPr sz="1200" b="0" dirty="0">
                <a:latin typeface="Times New Roman" pitchFamily="18" charset="0"/>
                <a:ea typeface="+mn-ea"/>
                <a:cs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82" tIns="46192" rIns="92382" bIns="46192" numCol="1" anchor="b" anchorCtr="0" compatLnSpc="1">
            <a:prstTxWarp prst="textNoShape">
              <a:avLst/>
            </a:prstTxWarp>
          </a:bodyPr>
          <a:lstStyle>
            <a:lvl1pPr algn="r" defTabSz="922669">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7</a:t>
            </a:fld>
            <a:endParaRPr lang="en-US" dirty="0"/>
          </a:p>
        </p:txBody>
      </p:sp>
    </p:spTree>
    <p:extLst>
      <p:ext uri="{BB962C8B-B14F-4D97-AF65-F5344CB8AC3E}">
        <p14:creationId xmlns:p14="http://schemas.microsoft.com/office/powerpoint/2010/main" val="733198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16</a:t>
            </a:fld>
            <a:endParaRPr lang="en-US" dirty="0"/>
          </a:p>
        </p:txBody>
      </p:sp>
    </p:spTree>
    <p:extLst>
      <p:ext uri="{BB962C8B-B14F-4D97-AF65-F5344CB8AC3E}">
        <p14:creationId xmlns:p14="http://schemas.microsoft.com/office/powerpoint/2010/main" val="285492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17</a:t>
            </a:fld>
            <a:endParaRPr lang="en-US" dirty="0"/>
          </a:p>
        </p:txBody>
      </p:sp>
    </p:spTree>
    <p:extLst>
      <p:ext uri="{BB962C8B-B14F-4D97-AF65-F5344CB8AC3E}">
        <p14:creationId xmlns:p14="http://schemas.microsoft.com/office/powerpoint/2010/main" val="423524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18</a:t>
            </a:fld>
            <a:endParaRPr lang="en-US" dirty="0"/>
          </a:p>
        </p:txBody>
      </p:sp>
    </p:spTree>
    <p:extLst>
      <p:ext uri="{BB962C8B-B14F-4D97-AF65-F5344CB8AC3E}">
        <p14:creationId xmlns:p14="http://schemas.microsoft.com/office/powerpoint/2010/main" val="111944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19</a:t>
            </a:fld>
            <a:endParaRPr lang="en-US" dirty="0"/>
          </a:p>
        </p:txBody>
      </p:sp>
    </p:spTree>
    <p:extLst>
      <p:ext uri="{BB962C8B-B14F-4D97-AF65-F5344CB8AC3E}">
        <p14:creationId xmlns:p14="http://schemas.microsoft.com/office/powerpoint/2010/main" val="188144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8</a:t>
            </a:fld>
            <a:endParaRPr lang="en-US" dirty="0"/>
          </a:p>
        </p:txBody>
      </p:sp>
    </p:spTree>
    <p:extLst>
      <p:ext uri="{BB962C8B-B14F-4D97-AF65-F5344CB8AC3E}">
        <p14:creationId xmlns:p14="http://schemas.microsoft.com/office/powerpoint/2010/main" val="177921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9</a:t>
            </a:fld>
            <a:endParaRPr lang="en-US" dirty="0"/>
          </a:p>
        </p:txBody>
      </p:sp>
    </p:spTree>
    <p:extLst>
      <p:ext uri="{BB962C8B-B14F-4D97-AF65-F5344CB8AC3E}">
        <p14:creationId xmlns:p14="http://schemas.microsoft.com/office/powerpoint/2010/main" val="343529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10</a:t>
            </a:fld>
            <a:endParaRPr lang="en-US" dirty="0"/>
          </a:p>
        </p:txBody>
      </p:sp>
    </p:spTree>
    <p:extLst>
      <p:ext uri="{BB962C8B-B14F-4D97-AF65-F5344CB8AC3E}">
        <p14:creationId xmlns:p14="http://schemas.microsoft.com/office/powerpoint/2010/main" val="300855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11</a:t>
            </a:fld>
            <a:endParaRPr lang="en-US" dirty="0"/>
          </a:p>
        </p:txBody>
      </p:sp>
    </p:spTree>
    <p:extLst>
      <p:ext uri="{BB962C8B-B14F-4D97-AF65-F5344CB8AC3E}">
        <p14:creationId xmlns:p14="http://schemas.microsoft.com/office/powerpoint/2010/main" val="339614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12</a:t>
            </a:fld>
            <a:endParaRPr lang="en-US" dirty="0"/>
          </a:p>
        </p:txBody>
      </p:sp>
    </p:spTree>
    <p:extLst>
      <p:ext uri="{BB962C8B-B14F-4D97-AF65-F5344CB8AC3E}">
        <p14:creationId xmlns:p14="http://schemas.microsoft.com/office/powerpoint/2010/main" val="50831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13</a:t>
            </a:fld>
            <a:endParaRPr lang="en-US" dirty="0"/>
          </a:p>
        </p:txBody>
      </p:sp>
    </p:spTree>
    <p:extLst>
      <p:ext uri="{BB962C8B-B14F-4D97-AF65-F5344CB8AC3E}">
        <p14:creationId xmlns:p14="http://schemas.microsoft.com/office/powerpoint/2010/main" val="124664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14</a:t>
            </a:fld>
            <a:endParaRPr lang="en-US" dirty="0"/>
          </a:p>
        </p:txBody>
      </p:sp>
    </p:spTree>
    <p:extLst>
      <p:ext uri="{BB962C8B-B14F-4D97-AF65-F5344CB8AC3E}">
        <p14:creationId xmlns:p14="http://schemas.microsoft.com/office/powerpoint/2010/main" val="240133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2BE3D54-731B-1B47-B5E8-D6CF9E4FCA81}" type="slidenum">
              <a:rPr lang="en-US" smtClean="0"/>
              <a:pPr>
                <a:defRPr/>
              </a:pPr>
              <a:t>15</a:t>
            </a:fld>
            <a:endParaRPr lang="en-US" dirty="0"/>
          </a:p>
        </p:txBody>
      </p:sp>
    </p:spTree>
    <p:extLst>
      <p:ext uri="{BB962C8B-B14F-4D97-AF65-F5344CB8AC3E}">
        <p14:creationId xmlns:p14="http://schemas.microsoft.com/office/powerpoint/2010/main" val="3758159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411ED987-9F4C-2841-BDB1-84D99CCC090C}" type="datetime4">
              <a:rPr lang="en-US"/>
              <a:pPr>
                <a:defRPr/>
              </a:pPr>
              <a:t>December 13, 2022</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en-US"/>
              <a:t>Footer</a:t>
            </a: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851" y="4705838"/>
            <a:ext cx="5005626" cy="1274944"/>
          </a:xfrm>
          <a:prstGeom prst="rect">
            <a:avLst/>
          </a:prstGeom>
        </p:spPr>
      </p:pic>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1468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256802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r>
              <a:rPr lang="en-US"/>
              <a:t>Footer</a:t>
            </a: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607256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chemeClr val="tx1"/>
                </a:solidFill>
                <a:latin typeface="+mj-lt"/>
                <a:cs typeface="Andes ExtraLight"/>
              </a:defRPr>
            </a:lvl1pPr>
          </a:lstStyle>
          <a:p>
            <a:r>
              <a:rPr lang="en-US"/>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94545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96006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7249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228868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D1D566F7-D24B-004C-86DE-D1E4B750C484}" type="datetime4">
              <a:rPr lang="en-US"/>
              <a:pPr>
                <a:defRPr/>
              </a:pPr>
              <a:t>December 13, 2022</a:t>
            </a:fld>
            <a:endParaRPr lang="en-US" dirty="0"/>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dirty="0" smtClean="0"/>
            </a:lvl1pPr>
          </a:lstStyle>
          <a:p>
            <a:pPr>
              <a:defRPr/>
            </a:pPr>
            <a:r>
              <a:rPr lang="en-US"/>
              <a:t>Footer</a:t>
            </a:r>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851" y="4705838"/>
            <a:ext cx="5005626" cy="1274944"/>
          </a:xfrm>
          <a:prstGeom prst="rect">
            <a:avLst/>
          </a:prstGeom>
        </p:spPr>
      </p:pic>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66160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extLst>
      <p:ext uri="{BB962C8B-B14F-4D97-AF65-F5344CB8AC3E}">
        <p14:creationId xmlns:p14="http://schemas.microsoft.com/office/powerpoint/2010/main" val="3190010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9" name="Picture 6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7268" y="6260507"/>
            <a:ext cx="1793683" cy="456854"/>
          </a:xfrm>
          <a:prstGeom prst="rect">
            <a:avLst/>
          </a:prstGeom>
        </p:spPr>
      </p:pic>
    </p:spTree>
    <p:extLst>
      <p:ext uri="{BB962C8B-B14F-4D97-AF65-F5344CB8AC3E}">
        <p14:creationId xmlns:p14="http://schemas.microsoft.com/office/powerpoint/2010/main" val="178918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8" name="Picture 6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7268" y="6260507"/>
            <a:ext cx="1793683" cy="456854"/>
          </a:xfrm>
          <a:prstGeom prst="rect">
            <a:avLst/>
          </a:prstGeom>
        </p:spPr>
      </p:pic>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3C2A2DC7-9352-9547-8699-82257BD0A489}" type="datetime4">
              <a:rPr lang="en-US"/>
              <a:pPr>
                <a:defRPr/>
              </a:pPr>
              <a:t>December 13, 2022</a:t>
            </a:fld>
            <a:endParaRPr lang="en-US" dirty="0"/>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smtClean="0"/>
            </a:lvl1pPr>
          </a:lstStyle>
          <a:p>
            <a:pPr>
              <a:defRPr/>
            </a:pPr>
            <a:r>
              <a:rPr lang="en-US"/>
              <a:t>Footer</a:t>
            </a: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a:t>Second level</a:t>
            </a:r>
          </a:p>
        </p:txBody>
      </p:sp>
      <p:pic>
        <p:nvPicPr>
          <p:cNvPr id="75" name="Picture 7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851" y="4705838"/>
            <a:ext cx="5005626" cy="1274944"/>
          </a:xfrm>
          <a:prstGeom prst="rect">
            <a:avLst/>
          </a:prstGeom>
        </p:spPr>
      </p:pic>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339127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a:t>Footer</a:t>
            </a: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a:t>Footer</a:t>
            </a: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113952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93710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3691601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smtClean="0">
                <a:solidFill>
                  <a:schemeClr val="tx1">
                    <a:tint val="75000"/>
                  </a:schemeClr>
                </a:solidFill>
                <a:latin typeface="+mn-lt"/>
                <a:ea typeface="+mn-ea"/>
                <a:cs typeface="Times New Roman" pitchFamily="18" charset="0"/>
              </a:defRPr>
            </a:lvl1pPr>
          </a:lstStyle>
          <a:p>
            <a:pPr>
              <a:defRPr/>
            </a:pPr>
            <a:r>
              <a:rPr lang="en-US"/>
              <a:t>Footer</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27CEC854-BFD0-024E-B60D-69CAB426864A}" type="datetime4">
              <a:rPr lang="en-US"/>
              <a:pPr>
                <a:defRPr/>
              </a:pPr>
              <a:t>December 13, 2022</a:t>
            </a:fld>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Lst>
  <p:hf sldNum="0" hdr="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0" r:id="rId1"/>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hf sldNum="0" hdr="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4" r:id="rId1"/>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5" r:id="rId1"/>
    <p:sldLayoutId id="2147485346" r:id="rId2"/>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hf sldNum="0"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47" r:id="rId1"/>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hf sldNum="0" hdr="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endParaRPr lang="en-US" dirty="0"/>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7268" y="6260507"/>
            <a:ext cx="1793683" cy="456855"/>
          </a:xfrm>
          <a:prstGeom prst="rect">
            <a:avLst/>
          </a:prstGeom>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unidroit.org/work-in-progress/factoring-model-law/" TargetMode="External"/><Relationship Id="rId5" Type="http://schemas.openxmlformats.org/officeDocument/2006/relationships/hyperlink" Target="https://www.unidroit.org/instruments/security-interests/mac-protocol/overview/" TargetMode="External"/><Relationship Id="rId4" Type="http://schemas.openxmlformats.org/officeDocument/2006/relationships/hyperlink" Target="https://unidroitfoundation.org/e-registry-best-pract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51028" y="1021556"/>
            <a:ext cx="6972300" cy="1822450"/>
          </a:xfrm>
        </p:spPr>
        <p:txBody>
          <a:bodyPr>
            <a:noAutofit/>
          </a:bodyPr>
          <a:lstStyle/>
          <a:p>
            <a:pPr>
              <a:defRPr/>
            </a:pPr>
            <a:r>
              <a:rPr lang="en-US" sz="2800" dirty="0">
                <a:ea typeface="+mj-ea"/>
                <a:cs typeface="+mj-cs"/>
              </a:rPr>
              <a:t>Unidroit guidance on international best practice for security interest registration</a:t>
            </a:r>
          </a:p>
        </p:txBody>
      </p:sp>
      <p:sp>
        <p:nvSpPr>
          <p:cNvPr id="11" name="Text Placeholder 10"/>
          <p:cNvSpPr>
            <a:spLocks noGrp="1"/>
          </p:cNvSpPr>
          <p:nvPr>
            <p:ph type="body" sz="quarter" idx="13"/>
          </p:nvPr>
        </p:nvSpPr>
        <p:spPr>
          <a:xfrm>
            <a:off x="1092200" y="3163516"/>
            <a:ext cx="6959600" cy="876300"/>
          </a:xfrm>
        </p:spPr>
        <p:txBody>
          <a:bodyPr>
            <a:normAutofit/>
          </a:bodyPr>
          <a:lstStyle/>
          <a:p>
            <a:pPr>
              <a:defRPr/>
            </a:pPr>
            <a:r>
              <a:rPr lang="en-US" sz="1400" dirty="0">
                <a:ea typeface="+mn-ea"/>
              </a:rPr>
              <a:t>Viet </a:t>
            </a:r>
            <a:r>
              <a:rPr lang="en-US" sz="1400" dirty="0" err="1">
                <a:ea typeface="+mn-ea"/>
              </a:rPr>
              <a:t>nam</a:t>
            </a:r>
            <a:r>
              <a:rPr lang="en-US" sz="1400" dirty="0">
                <a:ea typeface="+mn-ea"/>
              </a:rPr>
              <a:t> workshop</a:t>
            </a:r>
          </a:p>
          <a:p>
            <a:pPr>
              <a:defRPr/>
            </a:pPr>
            <a:r>
              <a:rPr lang="en-US" sz="1400" dirty="0">
                <a:ea typeface="+mn-ea"/>
              </a:rPr>
              <a:t>14 – 15 December 2022</a:t>
            </a:r>
          </a:p>
          <a:p>
            <a:pPr>
              <a:defRPr/>
            </a:pPr>
            <a:r>
              <a:rPr lang="en-US" sz="1400" dirty="0">
                <a:ea typeface="+mn-ea"/>
              </a:rPr>
              <a:t>Ho Chi </a:t>
            </a:r>
            <a:r>
              <a:rPr lang="en-US" sz="1400" dirty="0" err="1">
                <a:ea typeface="+mn-ea"/>
              </a:rPr>
              <a:t>minh</a:t>
            </a:r>
            <a:r>
              <a:rPr lang="en-US" sz="1400" dirty="0">
                <a:ea typeface="+mn-ea"/>
              </a:rPr>
              <a:t> city</a:t>
            </a:r>
          </a:p>
          <a:p>
            <a:pPr>
              <a:defRPr/>
            </a:pPr>
            <a:endParaRPr lang="en-US" dirty="0">
              <a:ea typeface="+mn-ea"/>
            </a:endParaRPr>
          </a:p>
        </p:txBody>
      </p:sp>
      <p:sp>
        <p:nvSpPr>
          <p:cNvPr id="23555" name="Text Placeholder 11"/>
          <p:cNvSpPr>
            <a:spLocks noGrp="1"/>
          </p:cNvSpPr>
          <p:nvPr>
            <p:ph type="body" sz="quarter" idx="4294967295"/>
          </p:nvPr>
        </p:nvSpPr>
        <p:spPr>
          <a:xfrm>
            <a:off x="6323013" y="4780756"/>
            <a:ext cx="2820987" cy="1479550"/>
          </a:xfrm>
        </p:spPr>
        <p:txBody>
          <a:bodyPr/>
          <a:lstStyle/>
          <a:p>
            <a:r>
              <a:rPr lang="en-US" dirty="0">
                <a:latin typeface="Arial" charset="0"/>
                <a:cs typeface="Arial" charset="0"/>
              </a:rPr>
              <a:t>William Brydie-Watson</a:t>
            </a:r>
          </a:p>
          <a:p>
            <a:r>
              <a:rPr lang="en-US" dirty="0">
                <a:latin typeface="Arial" charset="0"/>
                <a:cs typeface="Arial" charset="0"/>
              </a:rPr>
              <a:t>Senior Legal Officer</a:t>
            </a:r>
          </a:p>
          <a:p>
            <a:r>
              <a:rPr lang="en-US" dirty="0">
                <a:latin typeface="Arial" charset="0"/>
                <a:cs typeface="Arial" charset="0"/>
              </a:rPr>
              <a:t>UNIDROIT</a:t>
            </a:r>
          </a:p>
        </p:txBody>
      </p:sp>
      <p:sp>
        <p:nvSpPr>
          <p:cNvPr id="5" name="Footer Placeholder 4"/>
          <p:cNvSpPr>
            <a:spLocks noGrp="1"/>
          </p:cNvSpPr>
          <p:nvPr>
            <p:ph type="ftr" sz="quarter" idx="16"/>
          </p:nvPr>
        </p:nvSpPr>
        <p:spPr/>
        <p:txBody>
          <a:bodyPr/>
          <a:lstStyle/>
          <a:p>
            <a:pPr algn="ctr">
              <a:defRPr/>
            </a:pPr>
            <a:r>
              <a:rPr lang="en-US" dirty="0">
                <a:solidFill>
                  <a:schemeClr val="tx1"/>
                </a:solidFill>
              </a:rPr>
              <a:t>UNIDROIT GUIDANCE ON INTERNATIONAL BEST PRACTICE FOR SECURITY INTEREST REGISTRATION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pic>
        <p:nvPicPr>
          <p:cNvPr id="4" name="Picture 3">
            <a:extLst>
              <a:ext uri="{FF2B5EF4-FFF2-40B4-BE49-F238E27FC236}">
                <a16:creationId xmlns:a16="http://schemas.microsoft.com/office/drawing/2014/main" id="{DAF6D627-8AD9-7CC7-606B-49EB29DBC965}"/>
              </a:ext>
            </a:extLst>
          </p:cNvPr>
          <p:cNvPicPr>
            <a:picLocks noChangeAspect="1"/>
          </p:cNvPicPr>
          <p:nvPr/>
        </p:nvPicPr>
        <p:blipFill>
          <a:blip r:embed="rId3"/>
          <a:stretch>
            <a:fillRect/>
          </a:stretch>
        </p:blipFill>
        <p:spPr>
          <a:xfrm>
            <a:off x="0" y="0"/>
            <a:ext cx="9146965" cy="6050844"/>
          </a:xfrm>
          <a:prstGeom prst="rect">
            <a:avLst/>
          </a:prstGeom>
        </p:spPr>
      </p:pic>
    </p:spTree>
    <p:extLst>
      <p:ext uri="{BB962C8B-B14F-4D97-AF65-F5344CB8AC3E}">
        <p14:creationId xmlns:p14="http://schemas.microsoft.com/office/powerpoint/2010/main" val="9793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pic>
        <p:nvPicPr>
          <p:cNvPr id="3" name="Picture 2">
            <a:extLst>
              <a:ext uri="{FF2B5EF4-FFF2-40B4-BE49-F238E27FC236}">
                <a16:creationId xmlns:a16="http://schemas.microsoft.com/office/drawing/2014/main" id="{6B864F4A-02F7-A5F2-23BA-BC774D58CBA6}"/>
              </a:ext>
            </a:extLst>
          </p:cNvPr>
          <p:cNvPicPr>
            <a:picLocks noChangeAspect="1"/>
          </p:cNvPicPr>
          <p:nvPr/>
        </p:nvPicPr>
        <p:blipFill>
          <a:blip r:embed="rId3"/>
          <a:stretch>
            <a:fillRect/>
          </a:stretch>
        </p:blipFill>
        <p:spPr>
          <a:xfrm>
            <a:off x="0" y="-91648"/>
            <a:ext cx="9144000" cy="6244091"/>
          </a:xfrm>
          <a:prstGeom prst="rect">
            <a:avLst/>
          </a:prstGeom>
        </p:spPr>
      </p:pic>
    </p:spTree>
    <p:extLst>
      <p:ext uri="{BB962C8B-B14F-4D97-AF65-F5344CB8AC3E}">
        <p14:creationId xmlns:p14="http://schemas.microsoft.com/office/powerpoint/2010/main" val="418923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pic>
        <p:nvPicPr>
          <p:cNvPr id="4" name="Picture 3">
            <a:extLst>
              <a:ext uri="{FF2B5EF4-FFF2-40B4-BE49-F238E27FC236}">
                <a16:creationId xmlns:a16="http://schemas.microsoft.com/office/drawing/2014/main" id="{08653B1B-996B-9BB8-5753-32745CA11BF4}"/>
              </a:ext>
            </a:extLst>
          </p:cNvPr>
          <p:cNvPicPr>
            <a:picLocks noChangeAspect="1"/>
          </p:cNvPicPr>
          <p:nvPr/>
        </p:nvPicPr>
        <p:blipFill>
          <a:blip r:embed="rId3"/>
          <a:stretch>
            <a:fillRect/>
          </a:stretch>
        </p:blipFill>
        <p:spPr>
          <a:xfrm>
            <a:off x="0" y="-72976"/>
            <a:ext cx="9144000" cy="6129647"/>
          </a:xfrm>
          <a:prstGeom prst="rect">
            <a:avLst/>
          </a:prstGeom>
        </p:spPr>
      </p:pic>
    </p:spTree>
    <p:extLst>
      <p:ext uri="{BB962C8B-B14F-4D97-AF65-F5344CB8AC3E}">
        <p14:creationId xmlns:p14="http://schemas.microsoft.com/office/powerpoint/2010/main" val="109299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GUIDANCE ON BEST PRACTICES FOR ELECTRONIC COLLATERAL REGISTRIES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1733621"/>
            <a:ext cx="3911530" cy="4667179"/>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850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Access Control  ISO 207000: 2018, 27001:2013</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Accessibility ISO 40500:2012</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Authentication ISO 9798-1 </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Availability ISO 27000:2018 (3.7)</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Confidentiality ISO 27000:2018 (3.10)</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Continuity ISO 22301:2019</a:t>
            </a:r>
          </a:p>
          <a:p>
            <a:pPr marL="342900" lvl="1" indent="-342900">
              <a:lnSpc>
                <a:spcPct val="100000"/>
              </a:lnSpc>
              <a:spcBef>
                <a:spcPts val="2400"/>
              </a:spcBef>
              <a:buClr>
                <a:srgbClr val="404040"/>
              </a:buClr>
              <a:buFont typeface="Arial" charset="0"/>
              <a:buAutoNum type="arabicPeriod"/>
              <a:tabLst>
                <a:tab pos="8402638" algn="r"/>
              </a:tabLst>
            </a:pPr>
            <a:r>
              <a:rPr lang="en-US" sz="1800" b="0" dirty="0">
                <a:solidFill>
                  <a:schemeClr val="tx1"/>
                </a:solidFill>
              </a:rPr>
              <a:t>Disposition ISO 15489-1:2016</a:t>
            </a:r>
          </a:p>
          <a:p>
            <a:pPr marL="342900" lvl="1" indent="-342900">
              <a:lnSpc>
                <a:spcPct val="100000"/>
              </a:lnSpc>
              <a:spcBef>
                <a:spcPts val="2400"/>
              </a:spcBef>
              <a:buClr>
                <a:srgbClr val="404040"/>
              </a:buClr>
              <a:buFont typeface="Arial" charset="0"/>
              <a:buAutoNum type="arabicPeriod"/>
              <a:tabLst>
                <a:tab pos="8402638" algn="r"/>
              </a:tabLst>
            </a:pPr>
            <a:r>
              <a:rPr lang="en-US" sz="1800" b="0" dirty="0">
                <a:solidFill>
                  <a:schemeClr val="tx1"/>
                </a:solidFill>
              </a:rPr>
              <a:t>Integrity ISO 27040:2015</a:t>
            </a:r>
          </a:p>
          <a:p>
            <a:pPr marL="342900" lvl="1" indent="-342900">
              <a:lnSpc>
                <a:spcPct val="100000"/>
              </a:lnSpc>
              <a:spcBef>
                <a:spcPts val="2400"/>
              </a:spcBef>
              <a:buClr>
                <a:srgbClr val="404040"/>
              </a:buClr>
              <a:buFont typeface="Arial" charset="0"/>
              <a:buAutoNum type="arabicPeriod"/>
              <a:tabLst>
                <a:tab pos="8402638" algn="r"/>
              </a:tabLst>
            </a:pPr>
            <a:r>
              <a:rPr lang="en-US" sz="1800" b="0" dirty="0">
                <a:solidFill>
                  <a:schemeClr val="tx1"/>
                </a:solidFill>
              </a:rPr>
              <a:t>Interoperability ISO 27040:2015 (7), 39794-1:2019</a:t>
            </a:r>
          </a:p>
          <a:p>
            <a:pPr marL="342900" lvl="1" indent="-342900">
              <a:lnSpc>
                <a:spcPct val="100000"/>
              </a:lnSpc>
              <a:spcBef>
                <a:spcPts val="2400"/>
              </a:spcBef>
              <a:buClr>
                <a:srgbClr val="404040"/>
              </a:buClr>
              <a:buFont typeface="Arial" charset="0"/>
              <a:buAutoNum type="arabicPeriod"/>
              <a:tabLst>
                <a:tab pos="8402638" algn="r"/>
              </a:tabLst>
            </a:pPr>
            <a:endParaRPr lang="en-US" sz="1800" b="0" dirty="0">
              <a:solidFill>
                <a:schemeClr val="tx1"/>
              </a:solidFill>
            </a:endParaRPr>
          </a:p>
          <a:p>
            <a:pPr marL="342900" lvl="1" indent="-342900">
              <a:lnSpc>
                <a:spcPct val="100000"/>
              </a:lnSpc>
              <a:spcBef>
                <a:spcPts val="2400"/>
              </a:spcBef>
              <a:buClr>
                <a:srgbClr val="404040"/>
              </a:buClr>
              <a:buAutoNum type="arabicPeriod"/>
              <a:tabLst>
                <a:tab pos="8402638" algn="r"/>
              </a:tabLst>
            </a:pPr>
            <a:endParaRPr lang="en-US" sz="1800" b="0" dirty="0">
              <a:solidFill>
                <a:schemeClr val="tx1"/>
              </a:solidFill>
            </a:endParaRPr>
          </a:p>
        </p:txBody>
      </p:sp>
      <p:sp>
        <p:nvSpPr>
          <p:cNvPr id="4" name="TextBox 3">
            <a:extLst>
              <a:ext uri="{FF2B5EF4-FFF2-40B4-BE49-F238E27FC236}">
                <a16:creationId xmlns:a16="http://schemas.microsoft.com/office/drawing/2014/main" id="{21DE111D-89D1-0788-221A-C020B7E31B22}"/>
              </a:ext>
            </a:extLst>
          </p:cNvPr>
          <p:cNvSpPr txBox="1"/>
          <p:nvPr/>
        </p:nvSpPr>
        <p:spPr>
          <a:xfrm>
            <a:off x="4273058" y="1678659"/>
            <a:ext cx="4791920" cy="4093428"/>
          </a:xfrm>
          <a:prstGeom prst="rect">
            <a:avLst/>
          </a:prstGeom>
          <a:noFill/>
        </p:spPr>
        <p:txBody>
          <a:bodyPr wrap="square">
            <a:spAutoFit/>
          </a:bodyPr>
          <a:lstStyle/>
          <a:p>
            <a:pPr marL="342900" lvl="1" indent="-342900">
              <a:lnSpc>
                <a:spcPct val="100000"/>
              </a:lnSpc>
              <a:spcBef>
                <a:spcPts val="2400"/>
              </a:spcBef>
              <a:buClr>
                <a:srgbClr val="404040"/>
              </a:buClr>
              <a:buFont typeface="+mj-lt"/>
              <a:buAutoNum type="arabicPeriod" startAt="10"/>
              <a:tabLst>
                <a:tab pos="8402638" algn="r"/>
              </a:tabLst>
            </a:pPr>
            <a:r>
              <a:rPr lang="en-US" sz="1500" b="0" dirty="0">
                <a:latin typeface="Arial"/>
                <a:cs typeface="Arial"/>
              </a:rPr>
              <a:t>Legal Authority and Compliance</a:t>
            </a:r>
          </a:p>
          <a:p>
            <a:pPr marL="342900" lvl="1" indent="-342900">
              <a:lnSpc>
                <a:spcPct val="100000"/>
              </a:lnSpc>
              <a:spcBef>
                <a:spcPts val="2400"/>
              </a:spcBef>
              <a:buClr>
                <a:srgbClr val="404040"/>
              </a:buClr>
              <a:buAutoNum type="arabicPeriod" startAt="10"/>
              <a:tabLst>
                <a:tab pos="8402638" algn="r"/>
              </a:tabLst>
            </a:pPr>
            <a:r>
              <a:rPr lang="en-US" sz="1500" b="0" dirty="0">
                <a:latin typeface="Arial"/>
                <a:cs typeface="Arial"/>
              </a:rPr>
              <a:t>Legal Authority of the Registrar</a:t>
            </a:r>
          </a:p>
          <a:p>
            <a:pPr marL="342900" lvl="1" indent="-342900">
              <a:lnSpc>
                <a:spcPct val="100000"/>
              </a:lnSpc>
              <a:spcBef>
                <a:spcPts val="2400"/>
              </a:spcBef>
              <a:buClr>
                <a:srgbClr val="404040"/>
              </a:buClr>
              <a:buAutoNum type="arabicPeriod" startAt="10"/>
              <a:tabLst>
                <a:tab pos="8402638" algn="r"/>
              </a:tabLst>
            </a:pPr>
            <a:r>
              <a:rPr lang="en-US" sz="1500" b="0" dirty="0">
                <a:latin typeface="Arial"/>
                <a:cs typeface="Arial"/>
              </a:rPr>
              <a:t>Reliability ISO 27040, 25010:2011</a:t>
            </a:r>
          </a:p>
          <a:p>
            <a:pPr marL="342900" lvl="1" indent="-342900">
              <a:lnSpc>
                <a:spcPct val="100000"/>
              </a:lnSpc>
              <a:spcBef>
                <a:spcPts val="2400"/>
              </a:spcBef>
              <a:buClr>
                <a:srgbClr val="404040"/>
              </a:buClr>
              <a:buAutoNum type="arabicPeriod" startAt="10"/>
              <a:tabLst>
                <a:tab pos="8402638" algn="r"/>
              </a:tabLst>
            </a:pPr>
            <a:r>
              <a:rPr lang="en-US" sz="1500" b="0" dirty="0">
                <a:latin typeface="Arial"/>
                <a:cs typeface="Arial"/>
              </a:rPr>
              <a:t>Retention ISO 27001:2013, 27040:2015</a:t>
            </a:r>
          </a:p>
          <a:p>
            <a:pPr marL="342900" lvl="1" indent="-342900">
              <a:lnSpc>
                <a:spcPct val="100000"/>
              </a:lnSpc>
              <a:spcBef>
                <a:spcPts val="2400"/>
              </a:spcBef>
              <a:buClr>
                <a:srgbClr val="404040"/>
              </a:buClr>
              <a:buAutoNum type="arabicPeriod" startAt="10"/>
              <a:tabLst>
                <a:tab pos="8402638" algn="r"/>
              </a:tabLst>
            </a:pPr>
            <a:r>
              <a:rPr lang="en-US" sz="1500" b="0" dirty="0">
                <a:latin typeface="Arial"/>
                <a:cs typeface="Arial"/>
              </a:rPr>
              <a:t>Timeliness ISO 25012:2008</a:t>
            </a:r>
          </a:p>
          <a:p>
            <a:pPr marL="342900" lvl="1" indent="-342900">
              <a:lnSpc>
                <a:spcPct val="100000"/>
              </a:lnSpc>
              <a:spcBef>
                <a:spcPts val="2400"/>
              </a:spcBef>
              <a:buClr>
                <a:srgbClr val="404040"/>
              </a:buClr>
              <a:buAutoNum type="arabicPeriod" startAt="10"/>
              <a:tabLst>
                <a:tab pos="8402638" algn="r"/>
              </a:tabLst>
            </a:pPr>
            <a:r>
              <a:rPr lang="en-US" sz="1500" b="0" dirty="0">
                <a:latin typeface="Arial"/>
                <a:cs typeface="Arial"/>
              </a:rPr>
              <a:t>Trustworthiness ISO 16363:2012</a:t>
            </a:r>
          </a:p>
          <a:p>
            <a:pPr marL="342900" lvl="1" indent="-342900">
              <a:lnSpc>
                <a:spcPct val="100000"/>
              </a:lnSpc>
              <a:spcBef>
                <a:spcPts val="2400"/>
              </a:spcBef>
              <a:buClr>
                <a:srgbClr val="404040"/>
              </a:buClr>
              <a:buAutoNum type="arabicPeriod" startAt="10"/>
              <a:tabLst>
                <a:tab pos="8402638" algn="r"/>
              </a:tabLst>
            </a:pPr>
            <a:r>
              <a:rPr lang="en-US" sz="1500" b="0" dirty="0">
                <a:latin typeface="Arial"/>
                <a:cs typeface="Arial"/>
              </a:rPr>
              <a:t>User-Centered Design ISO 9241-210:2019</a:t>
            </a:r>
          </a:p>
          <a:p>
            <a:pPr marL="342900" lvl="1" indent="-342900">
              <a:lnSpc>
                <a:spcPct val="100000"/>
              </a:lnSpc>
              <a:spcBef>
                <a:spcPts val="2400"/>
              </a:spcBef>
              <a:buClr>
                <a:srgbClr val="404040"/>
              </a:buClr>
              <a:buAutoNum type="arabicPeriod" startAt="10"/>
              <a:tabLst>
                <a:tab pos="8402638" algn="r"/>
              </a:tabLst>
            </a:pPr>
            <a:r>
              <a:rPr lang="en-US" sz="1500" b="0" dirty="0">
                <a:latin typeface="Arial"/>
                <a:cs typeface="Arial"/>
              </a:rPr>
              <a:t>Validation ISO 27000:2018, ISO9000</a:t>
            </a:r>
          </a:p>
        </p:txBody>
      </p:sp>
      <p:sp>
        <p:nvSpPr>
          <p:cNvPr id="6" name="TextBox 5">
            <a:extLst>
              <a:ext uri="{FF2B5EF4-FFF2-40B4-BE49-F238E27FC236}">
                <a16:creationId xmlns:a16="http://schemas.microsoft.com/office/drawing/2014/main" id="{E82DC1AA-F440-C5D5-CFDF-20BD8951C610}"/>
              </a:ext>
            </a:extLst>
          </p:cNvPr>
          <p:cNvSpPr txBox="1"/>
          <p:nvPr/>
        </p:nvSpPr>
        <p:spPr>
          <a:xfrm>
            <a:off x="2952045" y="1254168"/>
            <a:ext cx="4572000" cy="338554"/>
          </a:xfrm>
          <a:prstGeom prst="rect">
            <a:avLst/>
          </a:prstGeom>
          <a:noFill/>
        </p:spPr>
        <p:txBody>
          <a:bodyPr wrap="square">
            <a:spAutoFit/>
          </a:bodyPr>
          <a:lstStyle/>
          <a:p>
            <a:r>
              <a:rPr lang="en-US" sz="1600" dirty="0">
                <a:solidFill>
                  <a:schemeClr val="tx1"/>
                </a:solidFill>
              </a:rPr>
              <a:t>CPF Technical Standards (ISO)s</a:t>
            </a:r>
            <a:endParaRPr lang="en-AU" dirty="0"/>
          </a:p>
        </p:txBody>
      </p:sp>
    </p:spTree>
    <p:extLst>
      <p:ext uri="{BB962C8B-B14F-4D97-AF65-F5344CB8AC3E}">
        <p14:creationId xmlns:p14="http://schemas.microsoft.com/office/powerpoint/2010/main" val="401648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B89914-06E6-D65E-EFF9-FCFB80C8FE4B}"/>
              </a:ext>
            </a:extLst>
          </p:cNvPr>
          <p:cNvPicPr>
            <a:picLocks noChangeAspect="1"/>
          </p:cNvPicPr>
          <p:nvPr/>
        </p:nvPicPr>
        <p:blipFill>
          <a:blip r:embed="rId3"/>
          <a:stretch>
            <a:fillRect/>
          </a:stretch>
        </p:blipFill>
        <p:spPr>
          <a:xfrm>
            <a:off x="3984978" y="2421751"/>
            <a:ext cx="5159022" cy="2821180"/>
          </a:xfrm>
          <a:prstGeom prst="rect">
            <a:avLst/>
          </a:prstGeom>
        </p:spPr>
      </p:pic>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GUIDANCE ON BEST PRACTICES FOR ELECTRONIC COLLATERAL REGISTRIES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113173" y="1740043"/>
            <a:ext cx="4238907" cy="4660758"/>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r>
              <a:rPr lang="en-US" sz="1800" b="0" dirty="0">
                <a:solidFill>
                  <a:schemeClr val="tx1"/>
                </a:solidFill>
              </a:rPr>
              <a:t>Three CPFs form the triad that can be considered core CPFs, whose performance is enhanced by, or dependent on 13 other CPFs: </a:t>
            </a:r>
          </a:p>
          <a:p>
            <a:r>
              <a:rPr lang="en-US" sz="1800" dirty="0">
                <a:solidFill>
                  <a:schemeClr val="tx1"/>
                </a:solidFill>
              </a:rPr>
              <a:t>1. Confidentiality</a:t>
            </a:r>
            <a:r>
              <a:rPr lang="en-US" sz="1800" b="0" dirty="0">
                <a:solidFill>
                  <a:schemeClr val="tx1"/>
                </a:solidFill>
              </a:rPr>
              <a:t>: Authentication and Access Control to prevent </a:t>
            </a:r>
            <a:r>
              <a:rPr lang="en-US" sz="1800" b="0" dirty="0" err="1">
                <a:solidFill>
                  <a:schemeClr val="tx1"/>
                </a:solidFill>
              </a:rPr>
              <a:t>unauthorised</a:t>
            </a:r>
            <a:r>
              <a:rPr lang="en-US" sz="1800" b="0" dirty="0">
                <a:solidFill>
                  <a:schemeClr val="tx1"/>
                </a:solidFill>
              </a:rPr>
              <a:t> access to confidential information.</a:t>
            </a:r>
          </a:p>
          <a:p>
            <a:r>
              <a:rPr lang="en-US" sz="1800" dirty="0">
                <a:solidFill>
                  <a:schemeClr val="tx1"/>
                </a:solidFill>
              </a:rPr>
              <a:t>2. Integrity</a:t>
            </a:r>
            <a:r>
              <a:rPr lang="en-US" sz="1800" b="0" dirty="0">
                <a:solidFill>
                  <a:schemeClr val="tx1"/>
                </a:solidFill>
              </a:rPr>
              <a:t>: Reliability, Retention, Validation, and in some cases: Authentication, Access Control, and Disposition. User-Centered Design may improve data entry accuracy. The Legal Authority of the Registrar to correct errors may be necessary from time to time. </a:t>
            </a:r>
          </a:p>
          <a:p>
            <a:r>
              <a:rPr lang="en-US" sz="1800" dirty="0">
                <a:solidFill>
                  <a:schemeClr val="tx1"/>
                </a:solidFill>
              </a:rPr>
              <a:t>3. Availability</a:t>
            </a:r>
            <a:r>
              <a:rPr lang="en-US" sz="1800" b="0" dirty="0">
                <a:solidFill>
                  <a:schemeClr val="tx1"/>
                </a:solidFill>
              </a:rPr>
              <a:t>: Accessibility, Reliability, and Continuity; in certain cases, it may require Interoperability. </a:t>
            </a: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AU" sz="1800" b="0" dirty="0">
              <a:solidFill>
                <a:schemeClr val="tx1"/>
              </a:solidFill>
            </a:endParaRPr>
          </a:p>
        </p:txBody>
      </p:sp>
      <p:sp>
        <p:nvSpPr>
          <p:cNvPr id="4" name="TextBox 3">
            <a:extLst>
              <a:ext uri="{FF2B5EF4-FFF2-40B4-BE49-F238E27FC236}">
                <a16:creationId xmlns:a16="http://schemas.microsoft.com/office/drawing/2014/main" id="{AE214B9E-5222-467E-C423-87C90E6C8421}"/>
              </a:ext>
            </a:extLst>
          </p:cNvPr>
          <p:cNvSpPr txBox="1"/>
          <p:nvPr/>
        </p:nvSpPr>
        <p:spPr>
          <a:xfrm>
            <a:off x="1576637" y="1278377"/>
            <a:ext cx="6022622" cy="461665"/>
          </a:xfrm>
          <a:prstGeom prst="rect">
            <a:avLst/>
          </a:prstGeom>
          <a:noFill/>
        </p:spPr>
        <p:txBody>
          <a:bodyPr wrap="square">
            <a:spAutoFit/>
          </a:bodyPr>
          <a:lstStyle/>
          <a:p>
            <a:pPr marL="0" lvl="1" indent="0" algn="ctr">
              <a:lnSpc>
                <a:spcPct val="100000"/>
              </a:lnSpc>
              <a:spcBef>
                <a:spcPts val="2400"/>
              </a:spcBef>
              <a:buClr>
                <a:srgbClr val="404040"/>
              </a:buClr>
              <a:buNone/>
              <a:tabLst>
                <a:tab pos="8402638" algn="r"/>
              </a:tabLst>
            </a:pPr>
            <a:r>
              <a:rPr lang="en-US" sz="2400" dirty="0">
                <a:solidFill>
                  <a:schemeClr val="tx1"/>
                </a:solidFill>
              </a:rPr>
              <a:t>Risk Management</a:t>
            </a:r>
          </a:p>
        </p:txBody>
      </p:sp>
    </p:spTree>
    <p:extLst>
      <p:ext uri="{BB962C8B-B14F-4D97-AF65-F5344CB8AC3E}">
        <p14:creationId xmlns:p14="http://schemas.microsoft.com/office/powerpoint/2010/main" val="31242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REGISTRIES UNDER UNIDROIT INSTRUMENTS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1958834"/>
            <a:ext cx="4013129" cy="4527904"/>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1800" b="0" dirty="0">
                <a:solidFill>
                  <a:schemeClr val="tx1"/>
                </a:solidFill>
              </a:rPr>
              <a:t>The Cape Town Convention system is one of the most successful international commercial law instruments in history.</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altLang="en-US" sz="1800" b="0" dirty="0">
                <a:solidFill>
                  <a:schemeClr val="tx1"/>
                </a:solidFill>
              </a:rPr>
              <a:t>Uniform legal regime created by treaty to increase certainty and reduce risk in the financing and leasing of certain types of uniquely identifiable, mobile high value equipment used in specific industry sectors.</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altLang="en-US" sz="1800" b="0" dirty="0">
                <a:solidFill>
                  <a:schemeClr val="tx1"/>
                </a:solidFill>
              </a:rPr>
              <a:t>Separate international registries established under each Protocol:</a:t>
            </a:r>
          </a:p>
          <a:p>
            <a:pPr marL="342900" lvl="1" indent="-342900">
              <a:lnSpc>
                <a:spcPct val="100000"/>
              </a:lnSpc>
              <a:spcBef>
                <a:spcPts val="2400"/>
              </a:spcBef>
              <a:buClr>
                <a:srgbClr val="404040"/>
              </a:buClr>
              <a:buFont typeface="+mj-lt"/>
              <a:buAutoNum type="arabicPeriod"/>
              <a:tabLst>
                <a:tab pos="8402638" algn="r"/>
              </a:tabLst>
            </a:pPr>
            <a:r>
              <a:rPr lang="en-US" altLang="en-US" sz="1800" dirty="0">
                <a:solidFill>
                  <a:schemeClr val="tx1"/>
                </a:solidFill>
              </a:rPr>
              <a:t>Aircraft Protocol (2001)</a:t>
            </a:r>
          </a:p>
          <a:p>
            <a:pPr marL="342900" lvl="1" indent="-342900">
              <a:lnSpc>
                <a:spcPct val="100000"/>
              </a:lnSpc>
              <a:spcBef>
                <a:spcPts val="2400"/>
              </a:spcBef>
              <a:buClr>
                <a:srgbClr val="404040"/>
              </a:buClr>
              <a:buFont typeface="+mj-lt"/>
              <a:buAutoNum type="arabicPeriod"/>
              <a:tabLst>
                <a:tab pos="8402638" algn="r"/>
              </a:tabLst>
            </a:pPr>
            <a:r>
              <a:rPr lang="en-US" altLang="en-US" sz="1800" dirty="0">
                <a:solidFill>
                  <a:schemeClr val="tx1"/>
                </a:solidFill>
              </a:rPr>
              <a:t>Rail Protocol (2007)</a:t>
            </a:r>
          </a:p>
          <a:p>
            <a:pPr marL="342900" lvl="1" indent="-342900">
              <a:lnSpc>
                <a:spcPct val="100000"/>
              </a:lnSpc>
              <a:spcBef>
                <a:spcPts val="2400"/>
              </a:spcBef>
              <a:buClr>
                <a:srgbClr val="404040"/>
              </a:buClr>
              <a:buFont typeface="+mj-lt"/>
              <a:buAutoNum type="arabicPeriod"/>
              <a:tabLst>
                <a:tab pos="8402638" algn="r"/>
              </a:tabLst>
            </a:pPr>
            <a:r>
              <a:rPr lang="en-US" altLang="en-US" sz="1800" dirty="0">
                <a:solidFill>
                  <a:schemeClr val="tx1"/>
                </a:solidFill>
              </a:rPr>
              <a:t>Space Protocol (2009)</a:t>
            </a:r>
          </a:p>
          <a:p>
            <a:pPr marL="342900" lvl="1" indent="-342900">
              <a:lnSpc>
                <a:spcPct val="100000"/>
              </a:lnSpc>
              <a:spcBef>
                <a:spcPts val="2400"/>
              </a:spcBef>
              <a:buClr>
                <a:srgbClr val="404040"/>
              </a:buClr>
              <a:buFont typeface="+mj-lt"/>
              <a:buAutoNum type="arabicPeriod"/>
              <a:tabLst>
                <a:tab pos="8402638" algn="r"/>
              </a:tabLst>
            </a:pPr>
            <a:r>
              <a:rPr lang="en-US" altLang="en-US" sz="1800" dirty="0">
                <a:solidFill>
                  <a:schemeClr val="tx1"/>
                </a:solidFill>
              </a:rPr>
              <a:t>Mining, Agricultural and Construction  Protocol (2019)</a:t>
            </a: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AU" sz="1800" b="0" dirty="0">
              <a:solidFill>
                <a:schemeClr val="tx1"/>
              </a:solidFill>
            </a:endParaRPr>
          </a:p>
        </p:txBody>
      </p:sp>
      <p:pic>
        <p:nvPicPr>
          <p:cNvPr id="3" name="Immagine 3">
            <a:extLst>
              <a:ext uri="{FF2B5EF4-FFF2-40B4-BE49-F238E27FC236}">
                <a16:creationId xmlns:a16="http://schemas.microsoft.com/office/drawing/2014/main" id="{05D1A867-EE3B-D96F-870E-D2615A6A7862}"/>
              </a:ext>
            </a:extLst>
          </p:cNvPr>
          <p:cNvPicPr>
            <a:picLocks noChangeAspect="1"/>
          </p:cNvPicPr>
          <p:nvPr/>
        </p:nvPicPr>
        <p:blipFill>
          <a:blip r:embed="rId3">
            <a:extLst>
              <a:ext uri="{28A0092B-C50C-407E-A947-70E740481C1C}">
                <a14:useLocalDpi xmlns:a14="http://schemas.microsoft.com/office/drawing/2010/main" val="0"/>
              </a:ext>
            </a:extLst>
          </a:blip>
          <a:srcRect t="26344"/>
          <a:stretch>
            <a:fillRect/>
          </a:stretch>
        </p:blipFill>
        <p:spPr bwMode="auto">
          <a:xfrm>
            <a:off x="4388070" y="1847814"/>
            <a:ext cx="4619496" cy="296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D4CCA4B-75E8-9C01-4333-4CA18BC4E7C0}"/>
              </a:ext>
            </a:extLst>
          </p:cNvPr>
          <p:cNvSpPr txBox="1"/>
          <p:nvPr/>
        </p:nvSpPr>
        <p:spPr>
          <a:xfrm>
            <a:off x="982647" y="1262362"/>
            <a:ext cx="7210601" cy="492443"/>
          </a:xfrm>
          <a:prstGeom prst="rect">
            <a:avLst/>
          </a:prstGeom>
          <a:noFill/>
        </p:spPr>
        <p:txBody>
          <a:bodyPr wrap="square">
            <a:spAutoFit/>
          </a:bodyPr>
          <a:lstStyle/>
          <a:p>
            <a:pPr marL="0" lvl="1" indent="0" algn="ctr">
              <a:lnSpc>
                <a:spcPct val="100000"/>
              </a:lnSpc>
              <a:spcBef>
                <a:spcPts val="2400"/>
              </a:spcBef>
              <a:buClr>
                <a:srgbClr val="404040"/>
              </a:buClr>
              <a:buNone/>
              <a:tabLst>
                <a:tab pos="8402638" algn="r"/>
              </a:tabLst>
            </a:pPr>
            <a:r>
              <a:rPr lang="en-US" sz="2600" dirty="0">
                <a:solidFill>
                  <a:schemeClr val="tx1"/>
                </a:solidFill>
              </a:rPr>
              <a:t>The Cape Town Convention and its Protocols</a:t>
            </a:r>
          </a:p>
        </p:txBody>
      </p:sp>
      <p:sp>
        <p:nvSpPr>
          <p:cNvPr id="8" name="TextBox 7">
            <a:extLst>
              <a:ext uri="{FF2B5EF4-FFF2-40B4-BE49-F238E27FC236}">
                <a16:creationId xmlns:a16="http://schemas.microsoft.com/office/drawing/2014/main" id="{C0E375D2-1AF3-551D-300F-39F2E3210E13}"/>
              </a:ext>
            </a:extLst>
          </p:cNvPr>
          <p:cNvSpPr txBox="1"/>
          <p:nvPr/>
        </p:nvSpPr>
        <p:spPr>
          <a:xfrm>
            <a:off x="4572000" y="5215000"/>
            <a:ext cx="4524437" cy="137928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1800" dirty="0">
                <a:solidFill>
                  <a:schemeClr val="tx1"/>
                </a:solidFill>
              </a:rPr>
              <a:t>CTC: 84 Contracting States</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1800" dirty="0">
                <a:solidFill>
                  <a:schemeClr val="tx1"/>
                </a:solidFill>
              </a:rPr>
              <a:t>Viet Nam </a:t>
            </a:r>
            <a:r>
              <a:rPr lang="en-US" sz="1800" b="0" dirty="0">
                <a:solidFill>
                  <a:schemeClr val="tx1"/>
                </a:solidFill>
              </a:rPr>
              <a:t>CTC and Aircraft Protocol: 2014</a:t>
            </a:r>
          </a:p>
        </p:txBody>
      </p:sp>
    </p:spTree>
    <p:extLst>
      <p:ext uri="{BB962C8B-B14F-4D97-AF65-F5344CB8AC3E}">
        <p14:creationId xmlns:p14="http://schemas.microsoft.com/office/powerpoint/2010/main" val="259704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REGISTRIES UNDER UNIDROIT INSTRUMENTS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1958834"/>
            <a:ext cx="4645307" cy="4527904"/>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lvl="1" indent="0" algn="ctr">
              <a:lnSpc>
                <a:spcPct val="100000"/>
              </a:lnSpc>
              <a:spcBef>
                <a:spcPts val="2400"/>
              </a:spcBef>
              <a:buClr>
                <a:srgbClr val="404040"/>
              </a:buClr>
              <a:buNone/>
              <a:tabLst>
                <a:tab pos="8402638" algn="r"/>
              </a:tabLst>
            </a:pPr>
            <a:r>
              <a:rPr lang="en-US" altLang="zh-HK" sz="2600" b="1" dirty="0">
                <a:ln w="0"/>
                <a:solidFill>
                  <a:schemeClr val="tx1"/>
                </a:solidFill>
                <a:effectLst>
                  <a:outerShdw blurRad="38100" dist="19050" dir="2700000" algn="tl" rotWithShape="0">
                    <a:schemeClr val="dk1">
                      <a:alpha val="40000"/>
                    </a:schemeClr>
                  </a:outerShdw>
                </a:effectLst>
                <a:cs typeface="Calibri" panose="020F0502020204030204" pitchFamily="34" charset="0"/>
              </a:rPr>
              <a:t>THE MAC PROTOCOL</a:t>
            </a:r>
          </a:p>
          <a:p>
            <a:pPr>
              <a:defRPr/>
            </a:pPr>
            <a:r>
              <a:rPr lang="en-US" b="0" dirty="0">
                <a:solidFill>
                  <a:schemeClr val="tx1"/>
                </a:solidFill>
              </a:rPr>
              <a:t>Newest Protocol to the Cape Town Convention. Large economic impact:</a:t>
            </a:r>
          </a:p>
          <a:p>
            <a:pPr>
              <a:defRPr/>
            </a:pPr>
            <a:r>
              <a:rPr lang="en-US" b="0" dirty="0">
                <a:solidFill>
                  <a:schemeClr val="tx1"/>
                </a:solidFill>
              </a:rPr>
              <a:t>MAC Protocol predicted to increase the stock of MAC equipment by </a:t>
            </a:r>
            <a:r>
              <a:rPr lang="en-US" dirty="0">
                <a:solidFill>
                  <a:schemeClr val="tx1"/>
                </a:solidFill>
              </a:rPr>
              <a:t>$90 billion</a:t>
            </a:r>
          </a:p>
          <a:p>
            <a:pPr>
              <a:defRPr/>
            </a:pPr>
            <a:r>
              <a:rPr lang="en-US" b="0" dirty="0">
                <a:solidFill>
                  <a:schemeClr val="tx1"/>
                </a:solidFill>
              </a:rPr>
              <a:t>Total impact on </a:t>
            </a:r>
            <a:r>
              <a:rPr lang="en-US" dirty="0">
                <a:solidFill>
                  <a:schemeClr val="tx1"/>
                </a:solidFill>
              </a:rPr>
              <a:t>global GDP equivalent to $30 billion a year</a:t>
            </a:r>
          </a:p>
          <a:p>
            <a:pPr>
              <a:defRPr/>
            </a:pPr>
            <a:r>
              <a:rPr lang="en-US" b="0" dirty="0">
                <a:solidFill>
                  <a:schemeClr val="tx1"/>
                </a:solidFill>
              </a:rPr>
              <a:t>Increase GDP </a:t>
            </a:r>
            <a:r>
              <a:rPr lang="en-US" dirty="0">
                <a:solidFill>
                  <a:schemeClr val="tx1"/>
                </a:solidFill>
              </a:rPr>
              <a:t>$23 billion (developing)</a:t>
            </a:r>
          </a:p>
          <a:p>
            <a:pPr>
              <a:defRPr/>
            </a:pPr>
            <a:r>
              <a:rPr lang="en-US" b="0" dirty="0">
                <a:solidFill>
                  <a:schemeClr val="tx1"/>
                </a:solidFill>
              </a:rPr>
              <a:t>Increase GDP </a:t>
            </a:r>
            <a:r>
              <a:rPr lang="en-US" dirty="0">
                <a:solidFill>
                  <a:schemeClr val="tx1"/>
                </a:solidFill>
              </a:rPr>
              <a:t>$7 billion (developed)</a:t>
            </a: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AU" sz="1800" b="0" dirty="0">
              <a:solidFill>
                <a:schemeClr val="tx1"/>
              </a:solidFill>
            </a:endParaRPr>
          </a:p>
        </p:txBody>
      </p:sp>
      <p:sp>
        <p:nvSpPr>
          <p:cNvPr id="6" name="TextBox 5">
            <a:extLst>
              <a:ext uri="{FF2B5EF4-FFF2-40B4-BE49-F238E27FC236}">
                <a16:creationId xmlns:a16="http://schemas.microsoft.com/office/drawing/2014/main" id="{3D4CCA4B-75E8-9C01-4333-4CA18BC4E7C0}"/>
              </a:ext>
            </a:extLst>
          </p:cNvPr>
          <p:cNvSpPr txBox="1"/>
          <p:nvPr/>
        </p:nvSpPr>
        <p:spPr>
          <a:xfrm>
            <a:off x="982647" y="1262362"/>
            <a:ext cx="7210601" cy="492443"/>
          </a:xfrm>
          <a:prstGeom prst="rect">
            <a:avLst/>
          </a:prstGeom>
          <a:noFill/>
        </p:spPr>
        <p:txBody>
          <a:bodyPr wrap="square">
            <a:spAutoFit/>
          </a:bodyPr>
          <a:lstStyle/>
          <a:p>
            <a:pPr marL="0" lvl="1" indent="0" algn="ctr">
              <a:lnSpc>
                <a:spcPct val="100000"/>
              </a:lnSpc>
              <a:spcBef>
                <a:spcPts val="2400"/>
              </a:spcBef>
              <a:buClr>
                <a:srgbClr val="404040"/>
              </a:buClr>
              <a:buNone/>
              <a:tabLst>
                <a:tab pos="8402638" algn="r"/>
              </a:tabLst>
            </a:pPr>
            <a:r>
              <a:rPr lang="en-US" sz="2600" dirty="0">
                <a:solidFill>
                  <a:schemeClr val="tx1"/>
                </a:solidFill>
              </a:rPr>
              <a:t>The Cape Town Convention and its Protocols</a:t>
            </a:r>
          </a:p>
        </p:txBody>
      </p:sp>
      <p:pic>
        <p:nvPicPr>
          <p:cNvPr id="7" name="Immagine 2">
            <a:extLst>
              <a:ext uri="{FF2B5EF4-FFF2-40B4-BE49-F238E27FC236}">
                <a16:creationId xmlns:a16="http://schemas.microsoft.com/office/drawing/2014/main" id="{6C8EC5F3-2D58-A1AE-3C2F-E73C4A89F76A}"/>
              </a:ext>
            </a:extLst>
          </p:cNvPr>
          <p:cNvPicPr>
            <a:picLocks noChangeAspect="1"/>
          </p:cNvPicPr>
          <p:nvPr/>
        </p:nvPicPr>
        <p:blipFill>
          <a:blip r:embed="rId3"/>
          <a:stretch>
            <a:fillRect/>
          </a:stretch>
        </p:blipFill>
        <p:spPr>
          <a:xfrm>
            <a:off x="5686938" y="1755572"/>
            <a:ext cx="2785730" cy="3840066"/>
          </a:xfrm>
          <a:prstGeom prst="rect">
            <a:avLst/>
          </a:prstGeom>
        </p:spPr>
      </p:pic>
      <p:sp>
        <p:nvSpPr>
          <p:cNvPr id="12" name="TextBox 11">
            <a:extLst>
              <a:ext uri="{FF2B5EF4-FFF2-40B4-BE49-F238E27FC236}">
                <a16:creationId xmlns:a16="http://schemas.microsoft.com/office/drawing/2014/main" id="{AA8938BB-413A-5141-3ECB-E0122CC8F457}"/>
              </a:ext>
            </a:extLst>
          </p:cNvPr>
          <p:cNvSpPr txBox="1"/>
          <p:nvPr/>
        </p:nvSpPr>
        <p:spPr>
          <a:xfrm>
            <a:off x="5081338" y="5659721"/>
            <a:ext cx="4170817" cy="523220"/>
          </a:xfrm>
          <a:prstGeom prst="rect">
            <a:avLst/>
          </a:prstGeom>
          <a:noFill/>
        </p:spPr>
        <p:txBody>
          <a:bodyPr wrap="square">
            <a:spAutoFit/>
          </a:bodyPr>
          <a:lstStyle/>
          <a:p>
            <a:r>
              <a:rPr lang="en-AU" sz="1400" dirty="0"/>
              <a:t>https://www.unidroit.org/english/documents/2018/study72k/1808-final-mac-protocol-ea.pdf</a:t>
            </a:r>
          </a:p>
        </p:txBody>
      </p:sp>
    </p:spTree>
    <p:extLst>
      <p:ext uri="{BB962C8B-B14F-4D97-AF65-F5344CB8AC3E}">
        <p14:creationId xmlns:p14="http://schemas.microsoft.com/office/powerpoint/2010/main" val="6970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REGISTRIES UNDER UNIDROIT INSTRUMENTS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1958834"/>
            <a:ext cx="4755177" cy="4731933"/>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00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a:defRPr/>
            </a:pPr>
            <a:r>
              <a:rPr lang="en-US" b="0" dirty="0">
                <a:solidFill>
                  <a:schemeClr val="tx1"/>
                </a:solidFill>
              </a:rPr>
              <a:t>The asset-based mining, agriculture and construction equipment international registry will </a:t>
            </a:r>
            <a:r>
              <a:rPr lang="en-US" dirty="0">
                <a:solidFill>
                  <a:schemeClr val="tx1"/>
                </a:solidFill>
              </a:rPr>
              <a:t>operate separately to domestic registries</a:t>
            </a:r>
            <a:r>
              <a:rPr lang="en-US" b="0" dirty="0">
                <a:solidFill>
                  <a:schemeClr val="tx1"/>
                </a:solidFill>
              </a:rPr>
              <a:t>.</a:t>
            </a:r>
          </a:p>
          <a:p>
            <a:pPr>
              <a:defRPr/>
            </a:pPr>
            <a:r>
              <a:rPr lang="en-US" b="0" dirty="0">
                <a:solidFill>
                  <a:schemeClr val="tx1"/>
                </a:solidFill>
              </a:rPr>
              <a:t>International interests registered in the international registry have priority over domestic interests.</a:t>
            </a:r>
          </a:p>
          <a:p>
            <a:pPr>
              <a:defRPr/>
            </a:pPr>
            <a:r>
              <a:rPr lang="en-US" b="0" dirty="0">
                <a:solidFill>
                  <a:schemeClr val="tx1"/>
                </a:solidFill>
              </a:rPr>
              <a:t>Article XVI  of the MAC Protocol allows Contracting States to designate domestic entry points into the International Registry, which </a:t>
            </a:r>
            <a:r>
              <a:rPr lang="en-US" dirty="0">
                <a:solidFill>
                  <a:schemeClr val="tx1"/>
                </a:solidFill>
              </a:rPr>
              <a:t>allows interaction between domestic registries and the MAC Registry</a:t>
            </a:r>
            <a:r>
              <a:rPr lang="en-US" b="0" dirty="0">
                <a:solidFill>
                  <a:schemeClr val="tx1"/>
                </a:solidFill>
              </a:rPr>
              <a:t>. </a:t>
            </a:r>
          </a:p>
          <a:p>
            <a:pPr>
              <a:defRPr/>
            </a:pPr>
            <a:r>
              <a:rPr lang="en-US" b="0" dirty="0">
                <a:solidFill>
                  <a:schemeClr val="tx1"/>
                </a:solidFill>
              </a:rPr>
              <a:t>MAC Protocol Registry to be operational by 2024, </a:t>
            </a:r>
            <a:r>
              <a:rPr lang="en-US" dirty="0">
                <a:solidFill>
                  <a:schemeClr val="tx1"/>
                </a:solidFill>
              </a:rPr>
              <a:t>Viet Nam encouraged to ratify MAC Protocol</a:t>
            </a:r>
            <a:r>
              <a:rPr lang="en-US" b="0" dirty="0">
                <a:solidFill>
                  <a:schemeClr val="tx1"/>
                </a:solidFill>
              </a:rPr>
              <a:t>.</a:t>
            </a:r>
            <a:endParaRPr lang="en-US" dirty="0">
              <a:solidFill>
                <a:schemeClr val="tx1"/>
              </a:solidFill>
            </a:endParaRP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AU" sz="1800" b="0" dirty="0">
              <a:solidFill>
                <a:schemeClr val="tx1"/>
              </a:solidFill>
            </a:endParaRPr>
          </a:p>
        </p:txBody>
      </p:sp>
      <p:sp>
        <p:nvSpPr>
          <p:cNvPr id="6" name="TextBox 5">
            <a:extLst>
              <a:ext uri="{FF2B5EF4-FFF2-40B4-BE49-F238E27FC236}">
                <a16:creationId xmlns:a16="http://schemas.microsoft.com/office/drawing/2014/main" id="{3D4CCA4B-75E8-9C01-4333-4CA18BC4E7C0}"/>
              </a:ext>
            </a:extLst>
          </p:cNvPr>
          <p:cNvSpPr txBox="1"/>
          <p:nvPr/>
        </p:nvSpPr>
        <p:spPr>
          <a:xfrm>
            <a:off x="982647" y="1262362"/>
            <a:ext cx="7210601" cy="492443"/>
          </a:xfrm>
          <a:prstGeom prst="rect">
            <a:avLst/>
          </a:prstGeom>
          <a:noFill/>
        </p:spPr>
        <p:txBody>
          <a:bodyPr wrap="square">
            <a:spAutoFit/>
          </a:bodyPr>
          <a:lstStyle/>
          <a:p>
            <a:pPr marL="0" lvl="1" indent="0" algn="ctr">
              <a:lnSpc>
                <a:spcPct val="100000"/>
              </a:lnSpc>
              <a:spcBef>
                <a:spcPts val="2400"/>
              </a:spcBef>
              <a:buClr>
                <a:srgbClr val="404040"/>
              </a:buClr>
              <a:buNone/>
              <a:tabLst>
                <a:tab pos="8402638" algn="r"/>
              </a:tabLst>
            </a:pPr>
            <a:r>
              <a:rPr lang="en-US" sz="2600" dirty="0">
                <a:solidFill>
                  <a:schemeClr val="tx1"/>
                </a:solidFill>
              </a:rPr>
              <a:t>The MAC International Registry and Viet Nam</a:t>
            </a:r>
          </a:p>
        </p:txBody>
      </p:sp>
      <p:pic>
        <p:nvPicPr>
          <p:cNvPr id="3074" name="Picture 2">
            <a:extLst>
              <a:ext uri="{FF2B5EF4-FFF2-40B4-BE49-F238E27FC236}">
                <a16:creationId xmlns:a16="http://schemas.microsoft.com/office/drawing/2014/main" id="{65FDF7F9-2AC2-5CF8-4585-835EEB323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218" y="2700972"/>
            <a:ext cx="32194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9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REGISTRIES UNDER UNIDROIT INSTRUMENTS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1958834"/>
            <a:ext cx="8681014" cy="4112357"/>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a:defRPr/>
            </a:pPr>
            <a:r>
              <a:rPr lang="en-US" b="0" dirty="0">
                <a:solidFill>
                  <a:schemeClr val="tx1"/>
                </a:solidFill>
              </a:rPr>
              <a:t>UNIDROIT is currently developing a </a:t>
            </a:r>
            <a:r>
              <a:rPr lang="en-US" dirty="0">
                <a:solidFill>
                  <a:schemeClr val="tx1"/>
                </a:solidFill>
              </a:rPr>
              <a:t>Model Law on Factoring (involving IFC, UNCITRAL), which will be adopted in May 2024</a:t>
            </a:r>
            <a:r>
              <a:rPr lang="en-US" b="0" dirty="0">
                <a:solidFill>
                  <a:schemeClr val="tx1"/>
                </a:solidFill>
              </a:rPr>
              <a:t>.</a:t>
            </a:r>
          </a:p>
          <a:p>
            <a:pPr>
              <a:defRPr/>
            </a:pPr>
            <a:r>
              <a:rPr lang="en-US" sz="2600" b="0" dirty="0">
                <a:solidFill>
                  <a:schemeClr val="tx1"/>
                </a:solidFill>
              </a:rPr>
              <a:t>The MLF will provide model provisions for States that have already reformed their secured transactions law but wish to consider implementing </a:t>
            </a:r>
            <a:r>
              <a:rPr lang="en-US" sz="2600" dirty="0">
                <a:solidFill>
                  <a:schemeClr val="tx1"/>
                </a:solidFill>
              </a:rPr>
              <a:t>additional specific rules to improve their legal framework for factoring</a:t>
            </a:r>
            <a:r>
              <a:rPr lang="en-US" sz="2600" b="0" dirty="0">
                <a:solidFill>
                  <a:schemeClr val="tx1"/>
                </a:solidFill>
              </a:rPr>
              <a:t>. </a:t>
            </a:r>
            <a:endParaRPr lang="en-GB" sz="2600" b="0" dirty="0">
              <a:solidFill>
                <a:schemeClr val="tx1"/>
              </a:solidFill>
            </a:endParaRPr>
          </a:p>
          <a:p>
            <a:pPr>
              <a:defRPr/>
            </a:pPr>
            <a:r>
              <a:rPr lang="en-US" b="0" dirty="0">
                <a:solidFill>
                  <a:schemeClr val="tx1"/>
                </a:solidFill>
              </a:rPr>
              <a:t>The MLF provides for a transferor-based registry for the registration of notices of transfers (including security transfers). Registry rules set out in </a:t>
            </a:r>
            <a:r>
              <a:rPr lang="en-US" b="0" dirty="0" err="1">
                <a:solidFill>
                  <a:schemeClr val="tx1"/>
                </a:solidFill>
              </a:rPr>
              <a:t>Annexe</a:t>
            </a:r>
            <a:r>
              <a:rPr lang="en-US" b="0" dirty="0">
                <a:solidFill>
                  <a:schemeClr val="tx1"/>
                </a:solidFill>
              </a:rPr>
              <a:t> A, rather than directly in Chapter IV. </a:t>
            </a:r>
          </a:p>
          <a:p>
            <a:pPr>
              <a:defRPr/>
            </a:pPr>
            <a:r>
              <a:rPr lang="en-GB" b="0" dirty="0">
                <a:solidFill>
                  <a:schemeClr val="tx1"/>
                </a:solidFill>
              </a:rPr>
              <a:t>As Viet Nam already has already reformed its secured transactions law, </a:t>
            </a:r>
            <a:r>
              <a:rPr lang="en-GB" dirty="0">
                <a:solidFill>
                  <a:schemeClr val="tx1"/>
                </a:solidFill>
              </a:rPr>
              <a:t>Viet Nam should consider the Model law on Factoring provisions to ensure that transfers of receivables can be properly registered in the domestic collateral registry</a:t>
            </a:r>
            <a:r>
              <a:rPr lang="en-GB" b="0" dirty="0">
                <a:solidFill>
                  <a:schemeClr val="tx1"/>
                </a:solidFill>
              </a:rPr>
              <a:t>.</a:t>
            </a: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AU" sz="1800" b="0" dirty="0">
              <a:solidFill>
                <a:schemeClr val="tx1"/>
              </a:solidFill>
            </a:endParaRPr>
          </a:p>
        </p:txBody>
      </p:sp>
      <p:sp>
        <p:nvSpPr>
          <p:cNvPr id="6" name="TextBox 5">
            <a:extLst>
              <a:ext uri="{FF2B5EF4-FFF2-40B4-BE49-F238E27FC236}">
                <a16:creationId xmlns:a16="http://schemas.microsoft.com/office/drawing/2014/main" id="{3D4CCA4B-75E8-9C01-4333-4CA18BC4E7C0}"/>
              </a:ext>
            </a:extLst>
          </p:cNvPr>
          <p:cNvSpPr txBox="1"/>
          <p:nvPr/>
        </p:nvSpPr>
        <p:spPr>
          <a:xfrm>
            <a:off x="982647" y="1262362"/>
            <a:ext cx="7210601" cy="492443"/>
          </a:xfrm>
          <a:prstGeom prst="rect">
            <a:avLst/>
          </a:prstGeom>
          <a:noFill/>
        </p:spPr>
        <p:txBody>
          <a:bodyPr wrap="square">
            <a:spAutoFit/>
          </a:bodyPr>
          <a:lstStyle/>
          <a:p>
            <a:pPr marL="0" lvl="1" indent="0" algn="ctr">
              <a:lnSpc>
                <a:spcPct val="100000"/>
              </a:lnSpc>
              <a:spcBef>
                <a:spcPts val="2400"/>
              </a:spcBef>
              <a:buClr>
                <a:srgbClr val="404040"/>
              </a:buClr>
              <a:buNone/>
              <a:tabLst>
                <a:tab pos="8402638" algn="r"/>
              </a:tabLst>
            </a:pPr>
            <a:r>
              <a:rPr lang="en-US" sz="2600" dirty="0">
                <a:solidFill>
                  <a:schemeClr val="tx1"/>
                </a:solidFill>
              </a:rPr>
              <a:t>The Model Law on Factoring</a:t>
            </a:r>
          </a:p>
        </p:txBody>
      </p:sp>
    </p:spTree>
    <p:extLst>
      <p:ext uri="{BB962C8B-B14F-4D97-AF65-F5344CB8AC3E}">
        <p14:creationId xmlns:p14="http://schemas.microsoft.com/office/powerpoint/2010/main" val="229174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a:bodyPr>
          <a:lstStyle/>
          <a:p>
            <a:pPr algn="ctr"/>
            <a:r>
              <a:rPr lang="en-AU" sz="3000" b="1" dirty="0"/>
              <a:t>FURTHER INFORMATION</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3717605"/>
            <a:ext cx="3934714" cy="190322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indent="0" algn="ctr">
              <a:buNone/>
              <a:defRPr/>
            </a:pPr>
            <a:r>
              <a:rPr lang="en-AU" sz="2200" b="0" dirty="0">
                <a:solidFill>
                  <a:schemeClr val="tx1"/>
                </a:solidFill>
              </a:rPr>
              <a:t>William Brydie-Watson</a:t>
            </a:r>
            <a:br>
              <a:rPr lang="en-AU" sz="2200" b="0" dirty="0">
                <a:solidFill>
                  <a:schemeClr val="tx1"/>
                </a:solidFill>
              </a:rPr>
            </a:br>
            <a:r>
              <a:rPr lang="en-AU" sz="2200" b="0" dirty="0">
                <a:solidFill>
                  <a:schemeClr val="tx1"/>
                </a:solidFill>
              </a:rPr>
              <a:t>Senior Legal Officer</a:t>
            </a:r>
            <a:br>
              <a:rPr lang="en-AU" sz="2200" b="0" dirty="0">
                <a:solidFill>
                  <a:schemeClr val="tx1"/>
                </a:solidFill>
              </a:rPr>
            </a:br>
            <a:r>
              <a:rPr lang="en-AU" sz="2200" b="0" dirty="0">
                <a:solidFill>
                  <a:schemeClr val="tx1"/>
                </a:solidFill>
              </a:rPr>
              <a:t>w.brydie-watson@unidroit.org  </a:t>
            </a:r>
            <a:endParaRPr lang="en-GB" sz="2200" b="0" dirty="0">
              <a:solidFill>
                <a:schemeClr val="tx1"/>
              </a:solidFill>
            </a:endParaRPr>
          </a:p>
          <a:p>
            <a:pPr marL="342900" lvl="1" indent="-342900" algn="ctr">
              <a:lnSpc>
                <a:spcPct val="100000"/>
              </a:lnSpc>
              <a:spcBef>
                <a:spcPts val="2400"/>
              </a:spcBef>
              <a:buClr>
                <a:srgbClr val="404040"/>
              </a:buClr>
              <a:buFont typeface="Arial" panose="020B0604020202020204" pitchFamily="34" charset="0"/>
              <a:buChar char="•"/>
              <a:tabLst>
                <a:tab pos="8402638" algn="r"/>
              </a:tabLst>
            </a:pPr>
            <a:endParaRPr lang="en-AU" sz="1800" b="0" dirty="0">
              <a:solidFill>
                <a:schemeClr val="tx1"/>
              </a:solidFill>
            </a:endParaRPr>
          </a:p>
        </p:txBody>
      </p:sp>
      <p:pic>
        <p:nvPicPr>
          <p:cNvPr id="5122" name="Picture 2" descr="logo">
            <a:extLst>
              <a:ext uri="{FF2B5EF4-FFF2-40B4-BE49-F238E27FC236}">
                <a16:creationId xmlns:a16="http://schemas.microsoft.com/office/drawing/2014/main" id="{CE52F82C-489C-6F01-9B54-30F5D19CB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564" y="1529136"/>
            <a:ext cx="6000750" cy="1190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1F7396-1D24-85E1-7EC9-F10353BE13DC}"/>
              </a:ext>
            </a:extLst>
          </p:cNvPr>
          <p:cNvSpPr txBox="1"/>
          <p:nvPr/>
        </p:nvSpPr>
        <p:spPr>
          <a:xfrm>
            <a:off x="4352081" y="2957301"/>
            <a:ext cx="4302822" cy="3058633"/>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indent="0">
              <a:buNone/>
              <a:defRPr/>
            </a:pPr>
            <a:r>
              <a:rPr lang="en-AU" b="0" dirty="0">
                <a:solidFill>
                  <a:schemeClr val="tx1"/>
                </a:solidFill>
              </a:rPr>
              <a:t>Electronic Registries Guide: </a:t>
            </a:r>
            <a:r>
              <a:rPr lang="en-AU" b="0" dirty="0">
                <a:solidFill>
                  <a:schemeClr val="tx1"/>
                </a:solidFill>
                <a:hlinkClick r:id="rId4"/>
              </a:rPr>
              <a:t>https://unidroitfoundation.org/e-registry-best-practice/</a:t>
            </a:r>
            <a:endParaRPr lang="en-AU" b="0" dirty="0">
              <a:solidFill>
                <a:schemeClr val="tx1"/>
              </a:solidFill>
            </a:endParaRPr>
          </a:p>
          <a:p>
            <a:pPr marL="0" indent="0">
              <a:buNone/>
              <a:defRPr/>
            </a:pPr>
            <a:r>
              <a:rPr lang="en-AU" b="0" dirty="0">
                <a:solidFill>
                  <a:schemeClr val="tx1"/>
                </a:solidFill>
              </a:rPr>
              <a:t>MAC Protocol: </a:t>
            </a:r>
            <a:r>
              <a:rPr lang="en-AU" b="0" dirty="0">
                <a:solidFill>
                  <a:schemeClr val="tx1"/>
                </a:solidFill>
                <a:hlinkClick r:id="rId5"/>
              </a:rPr>
              <a:t>https://www.unidroit.org/instruments/security-interests/mac-protocol/overview/</a:t>
            </a:r>
            <a:endParaRPr lang="en-AU" b="0" dirty="0">
              <a:solidFill>
                <a:schemeClr val="tx1"/>
              </a:solidFill>
            </a:endParaRPr>
          </a:p>
          <a:p>
            <a:pPr marL="0" indent="0">
              <a:buNone/>
              <a:defRPr/>
            </a:pPr>
            <a:r>
              <a:rPr lang="en-AU" b="0" dirty="0">
                <a:solidFill>
                  <a:schemeClr val="tx1"/>
                </a:solidFill>
              </a:rPr>
              <a:t>Model Law on Factoring: </a:t>
            </a:r>
            <a:br>
              <a:rPr lang="en-AU" b="0" dirty="0">
                <a:solidFill>
                  <a:schemeClr val="tx1"/>
                </a:solidFill>
              </a:rPr>
            </a:br>
            <a:r>
              <a:rPr lang="en-AU" b="0" dirty="0">
                <a:solidFill>
                  <a:schemeClr val="tx1"/>
                </a:solidFill>
                <a:hlinkClick r:id="rId6"/>
              </a:rPr>
              <a:t>https://www.unidroit.org/work-in-progress/factoring-model-law/</a:t>
            </a:r>
            <a:r>
              <a:rPr lang="en-AU" b="0" dirty="0">
                <a:solidFill>
                  <a:schemeClr val="tx1"/>
                </a:solidFill>
              </a:rPr>
              <a:t> </a:t>
            </a:r>
          </a:p>
          <a:p>
            <a:pPr marL="0" indent="0">
              <a:buNone/>
              <a:defRPr/>
            </a:pPr>
            <a:endParaRPr lang="en-AU" b="0" dirty="0">
              <a:solidFill>
                <a:schemeClr val="tx1"/>
              </a:solidFill>
            </a:endParaRPr>
          </a:p>
          <a:p>
            <a:pPr marL="0" indent="0">
              <a:buNone/>
              <a:defRPr/>
            </a:pPr>
            <a:endParaRPr lang="en-AU" b="0" dirty="0">
              <a:solidFill>
                <a:schemeClr val="tx1"/>
              </a:solidFill>
            </a:endParaRPr>
          </a:p>
          <a:p>
            <a:pPr marL="0" indent="0">
              <a:buNone/>
              <a:defRPr/>
            </a:pPr>
            <a:endParaRPr lang="en-AU" b="0" dirty="0">
              <a:solidFill>
                <a:schemeClr val="tx1"/>
              </a:solidFill>
            </a:endParaRPr>
          </a:p>
          <a:p>
            <a:pPr marL="0" indent="0">
              <a:buNone/>
              <a:defRPr/>
            </a:pPr>
            <a:endParaRPr lang="en-AU" b="0" dirty="0">
              <a:solidFill>
                <a:schemeClr val="tx1"/>
              </a:solidFill>
            </a:endParaRPr>
          </a:p>
        </p:txBody>
      </p:sp>
    </p:spTree>
    <p:extLst>
      <p:ext uri="{BB962C8B-B14F-4D97-AF65-F5344CB8AC3E}">
        <p14:creationId xmlns:p14="http://schemas.microsoft.com/office/powerpoint/2010/main" val="58116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4"/>
          <p:cNvSpPr>
            <a:spLocks noGrp="1"/>
          </p:cNvSpPr>
          <p:nvPr>
            <p:ph type="body" sz="quarter" idx="13"/>
          </p:nvPr>
        </p:nvSpPr>
        <p:spPr>
          <a:xfrm>
            <a:off x="349250" y="1598613"/>
            <a:ext cx="8477250" cy="4613275"/>
          </a:xfrm>
        </p:spPr>
        <p:txBody>
          <a:bodyPr>
            <a:normAutofit/>
          </a:bodyPr>
          <a:lstStyle/>
          <a:p>
            <a:r>
              <a:rPr sz="2000" dirty="0">
                <a:latin typeface="Arial" charset="0"/>
              </a:rPr>
              <a:t>Introduction to UNIDROIT	3 - 5</a:t>
            </a:r>
          </a:p>
          <a:p>
            <a:r>
              <a:rPr sz="2000" dirty="0">
                <a:latin typeface="Arial" charset="0"/>
              </a:rPr>
              <a:t>Guide to Best Practices for Electronic Collateral Registries	6 - 8</a:t>
            </a:r>
          </a:p>
          <a:p>
            <a:r>
              <a:rPr sz="2000" dirty="0">
                <a:latin typeface="Arial" charset="0"/>
              </a:rPr>
              <a:t>Critical Performance Factors and Technical Standards	9 - 13</a:t>
            </a:r>
          </a:p>
          <a:p>
            <a:r>
              <a:rPr sz="2000" dirty="0">
                <a:latin typeface="Arial" charset="0"/>
              </a:rPr>
              <a:t>Risk Management	14</a:t>
            </a:r>
          </a:p>
          <a:p>
            <a:r>
              <a:rPr lang="en-US" sz="2000" dirty="0">
                <a:latin typeface="Arial" charset="0"/>
              </a:rPr>
              <a:t>Registries under UNIDROIT Instruments: CTC and MAC Protocol	15 - 17</a:t>
            </a:r>
          </a:p>
          <a:p>
            <a:r>
              <a:rPr lang="en-US" sz="2000" dirty="0">
                <a:latin typeface="Arial" charset="0"/>
              </a:rPr>
              <a:t>Registries under UNIDROIT Instruments: Model Law on Factoring	18</a:t>
            </a:r>
          </a:p>
          <a:p>
            <a:r>
              <a:rPr lang="en-US" sz="2000" dirty="0">
                <a:latin typeface="Arial" charset="0"/>
              </a:rPr>
              <a:t>Further information	19</a:t>
            </a:r>
          </a:p>
          <a:p>
            <a:endParaRPr sz="2000" dirty="0">
              <a:latin typeface="Arial" charset="0"/>
            </a:endParaRPr>
          </a:p>
        </p:txBody>
      </p:sp>
      <p:sp>
        <p:nvSpPr>
          <p:cNvPr id="6" name="Footer Placeholder 5"/>
          <p:cNvSpPr>
            <a:spLocks noGrp="1"/>
          </p:cNvSpPr>
          <p:nvPr>
            <p:ph type="ftr" sz="quarter" idx="15"/>
          </p:nvPr>
        </p:nvSpPr>
        <p:spPr>
          <a:xfrm>
            <a:off x="231493" y="6356350"/>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3" name="Title 1">
            <a:extLst>
              <a:ext uri="{FF2B5EF4-FFF2-40B4-BE49-F238E27FC236}">
                <a16:creationId xmlns:a16="http://schemas.microsoft.com/office/drawing/2014/main" id="{38A9712B-200A-11F5-A2BB-ED8C23D5E93A}"/>
              </a:ext>
            </a:extLst>
          </p:cNvPr>
          <p:cNvSpPr txBox="1">
            <a:spLocks/>
          </p:cNvSpPr>
          <p:nvPr/>
        </p:nvSpPr>
        <p:spPr bwMode="auto">
          <a:xfrm>
            <a:off x="364471" y="267758"/>
            <a:ext cx="8462029" cy="756707"/>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buFont typeface="Arial" charset="0"/>
              <a:defRPr sz="2200" b="0" i="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r>
              <a:rPr lang="en-AU" sz="3000" b="1" kern="0" dirty="0"/>
              <a:t>TABLE OF 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2" descr="Imagen que contiene texto, mapa&#10;&#10;Descripción generada automáticamente">
            <a:extLst>
              <a:ext uri="{FF2B5EF4-FFF2-40B4-BE49-F238E27FC236}">
                <a16:creationId xmlns:a16="http://schemas.microsoft.com/office/drawing/2014/main" id="{CF10CDB0-A12D-5409-17CC-4FD44784C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692" y="1445098"/>
            <a:ext cx="4863308" cy="4680660"/>
          </a:xfrm>
          <a:prstGeom prst="rect">
            <a:avLst/>
          </a:prstGeom>
        </p:spPr>
      </p:pic>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a:bodyPr>
          <a:lstStyle/>
          <a:p>
            <a:pPr algn="ctr"/>
            <a:r>
              <a:rPr lang="en-AU" sz="3000" b="1" dirty="0"/>
              <a:t>INTRODUCTION TO UNIDROIT </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356350"/>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2" y="1413418"/>
            <a:ext cx="5116011" cy="766023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r>
              <a:rPr lang="en-GB" sz="1600" dirty="0">
                <a:solidFill>
                  <a:schemeClr val="tx1"/>
                </a:solidFill>
              </a:rPr>
              <a:t>Independent Intergovernmental Organisation</a:t>
            </a:r>
          </a:p>
          <a:p>
            <a:r>
              <a:rPr lang="en-GB" sz="1600" dirty="0">
                <a:solidFill>
                  <a:schemeClr val="tx1"/>
                </a:solidFill>
              </a:rPr>
              <a:t>Set up in 1926 as organ of League of Nations</a:t>
            </a:r>
          </a:p>
          <a:p>
            <a:r>
              <a:rPr lang="en-GB" sz="1600" dirty="0">
                <a:solidFill>
                  <a:schemeClr val="tx1"/>
                </a:solidFill>
              </a:rPr>
              <a:t>Currently 63 Member States</a:t>
            </a:r>
          </a:p>
          <a:p>
            <a:pPr lvl="3"/>
            <a:r>
              <a:rPr lang="en-US" dirty="0">
                <a:solidFill>
                  <a:schemeClr val="tx1"/>
                </a:solidFill>
              </a:rPr>
              <a:t>73.6% world population</a:t>
            </a:r>
          </a:p>
          <a:p>
            <a:pPr lvl="3"/>
            <a:r>
              <a:rPr lang="en-US" dirty="0">
                <a:solidFill>
                  <a:schemeClr val="tx1"/>
                </a:solidFill>
              </a:rPr>
              <a:t>90.7% of global nominal GDP</a:t>
            </a:r>
          </a:p>
          <a:p>
            <a:pPr lvl="3"/>
            <a:endParaRPr lang="en-GB" dirty="0">
              <a:solidFill>
                <a:schemeClr val="tx1"/>
              </a:solidFill>
            </a:endParaRPr>
          </a:p>
          <a:p>
            <a:pPr lvl="2"/>
            <a:r>
              <a:rPr lang="en-GB" dirty="0">
                <a:solidFill>
                  <a:schemeClr val="tx1"/>
                </a:solidFill>
              </a:rPr>
              <a:t>127 Connected States</a:t>
            </a:r>
          </a:p>
          <a:p>
            <a:pPr lvl="2"/>
            <a:endParaRPr lang="en-GB" dirty="0">
              <a:solidFill>
                <a:schemeClr val="tx1"/>
              </a:solidFill>
            </a:endParaRPr>
          </a:p>
          <a:p>
            <a:pPr lvl="2"/>
            <a:r>
              <a:rPr lang="en-GB" dirty="0">
                <a:solidFill>
                  <a:schemeClr val="tx1"/>
                </a:solidFill>
              </a:rPr>
              <a:t>Develops modern standards for commercial law</a:t>
            </a:r>
          </a:p>
          <a:p>
            <a:pPr lvl="3"/>
            <a:r>
              <a:rPr lang="en-GB" dirty="0">
                <a:solidFill>
                  <a:schemeClr val="tx1"/>
                </a:solidFill>
              </a:rPr>
              <a:t>Treaties (Conventions, Protocols)</a:t>
            </a:r>
          </a:p>
          <a:p>
            <a:pPr lvl="3"/>
            <a:r>
              <a:rPr lang="en-GB" dirty="0">
                <a:solidFill>
                  <a:schemeClr val="tx1"/>
                </a:solidFill>
              </a:rPr>
              <a:t>Model Laws</a:t>
            </a:r>
          </a:p>
          <a:p>
            <a:pPr lvl="3"/>
            <a:r>
              <a:rPr lang="en-GB" dirty="0">
                <a:solidFill>
                  <a:schemeClr val="tx1"/>
                </a:solidFill>
              </a:rPr>
              <a:t>Legal Principles and Rules</a:t>
            </a:r>
          </a:p>
          <a:p>
            <a:pPr lvl="3"/>
            <a:r>
              <a:rPr lang="en-GB" dirty="0">
                <a:solidFill>
                  <a:schemeClr val="tx1"/>
                </a:solidFill>
              </a:rPr>
              <a:t>Legal Guides</a:t>
            </a:r>
          </a:p>
          <a:p>
            <a:pPr lvl="3"/>
            <a:r>
              <a:rPr lang="en-GB" dirty="0">
                <a:solidFill>
                  <a:schemeClr val="tx1"/>
                </a:solidFill>
              </a:rPr>
              <a:t>Best Practice Guides</a:t>
            </a:r>
          </a:p>
          <a:p>
            <a:pPr lvl="3"/>
            <a:r>
              <a:rPr lang="en-GB" dirty="0">
                <a:solidFill>
                  <a:schemeClr val="tx1"/>
                </a:solidFill>
              </a:rPr>
              <a:t>Model Contract Clauses</a:t>
            </a:r>
          </a:p>
          <a:p>
            <a:pPr lvl="2"/>
            <a:endParaRPr lang="en-GB" dirty="0">
              <a:solidFill>
                <a:schemeClr val="tx1"/>
              </a:solidFill>
            </a:endParaRPr>
          </a:p>
          <a:p>
            <a:pPr marL="546100" lvl="3" indent="0">
              <a:buNone/>
            </a:pPr>
            <a:r>
              <a:rPr lang="en-GB" dirty="0">
                <a:solidFill>
                  <a:schemeClr val="tx1"/>
                </a:solidFill>
              </a:rPr>
              <a:t>	</a:t>
            </a:r>
            <a:endParaRPr lang="es-IT" dirty="0">
              <a:solidFill>
                <a:schemeClr val="tx1"/>
              </a:solidFill>
            </a:endParaRPr>
          </a:p>
        </p:txBody>
      </p:sp>
    </p:spTree>
    <p:extLst>
      <p:ext uri="{BB962C8B-B14F-4D97-AF65-F5344CB8AC3E}">
        <p14:creationId xmlns:p14="http://schemas.microsoft.com/office/powerpoint/2010/main" val="201582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a:bodyPr>
          <a:lstStyle/>
          <a:p>
            <a:pPr algn="ctr"/>
            <a:r>
              <a:rPr lang="en-AU" sz="3000" b="1" dirty="0"/>
              <a:t>INTRODUCTION TO UNIDROIT </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356350"/>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356934" y="1439545"/>
            <a:ext cx="5403786" cy="4778376"/>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850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342900" lvl="1" indent="-342900">
              <a:lnSpc>
                <a:spcPct val="100000"/>
              </a:lnSpc>
              <a:spcBef>
                <a:spcPts val="2400"/>
              </a:spcBef>
              <a:buClr>
                <a:srgbClr val="404040"/>
              </a:buClr>
              <a:buFont typeface="Arial" panose="020B0604020202020204" pitchFamily="34" charset="0"/>
              <a:buChar char="•"/>
              <a:tabLst>
                <a:tab pos="8402638" algn="r"/>
              </a:tabLst>
            </a:pPr>
            <a:r>
              <a:rPr lang="en-GB" sz="2400" dirty="0">
                <a:solidFill>
                  <a:schemeClr val="tx1"/>
                </a:solidFill>
              </a:rPr>
              <a:t>Diverse Work Programme, UNIDROIT has developed over 30 instruments.</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GB" sz="2400" dirty="0">
                <a:solidFill>
                  <a:schemeClr val="tx1"/>
                </a:solidFill>
              </a:rPr>
              <a:t>Work often related with development, also with cutting edge best practices in access to finance</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 Contract Law</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 Investment Contracts</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 Capital Markets</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 Access to Finance</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Law and Technology</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Private Law and Agriculture</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Sustainable development</a:t>
            </a:r>
          </a:p>
          <a:p>
            <a:pPr lvl="3">
              <a:spcBef>
                <a:spcPts val="500"/>
              </a:spcBef>
              <a:spcAft>
                <a:spcPts val="500"/>
              </a:spcAft>
              <a:buFont typeface="Courier New" panose="02070309020205020404" pitchFamily="49" charset="0"/>
              <a:buChar char="o"/>
            </a:pPr>
            <a:r>
              <a:rPr lang="en-GB" sz="2400" dirty="0">
                <a:solidFill>
                  <a:schemeClr val="tx1">
                    <a:lumMod val="75000"/>
                    <a:lumOff val="25000"/>
                  </a:schemeClr>
                </a:solidFill>
              </a:rPr>
              <a:t>International Procedural Law</a:t>
            </a:r>
            <a:endParaRPr lang="en-US" sz="2400" dirty="0">
              <a:solidFill>
                <a:schemeClr val="tx1">
                  <a:lumMod val="75000"/>
                  <a:lumOff val="25000"/>
                </a:schemeClr>
              </a:solidFill>
            </a:endParaRPr>
          </a:p>
          <a:p>
            <a:pPr lvl="1">
              <a:lnSpc>
                <a:spcPct val="110000"/>
              </a:lnSpc>
              <a:spcBef>
                <a:spcPts val="500"/>
              </a:spcBef>
              <a:spcAft>
                <a:spcPts val="500"/>
              </a:spcAft>
              <a:buFont typeface="Courier New" panose="02070309020205020404" pitchFamily="49" charset="0"/>
              <a:buChar char="o"/>
            </a:pPr>
            <a:endParaRPr lang="en-US" dirty="0">
              <a:solidFill>
                <a:schemeClr val="tx1">
                  <a:lumMod val="75000"/>
                  <a:lumOff val="25000"/>
                </a:schemeClr>
              </a:solidFill>
            </a:endParaRP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GB" b="0" dirty="0">
              <a:solidFill>
                <a:schemeClr val="tx1"/>
              </a:solidFill>
            </a:endParaRPr>
          </a:p>
          <a:p>
            <a:pPr marL="546100" lvl="3" indent="0">
              <a:buNone/>
            </a:pPr>
            <a:endParaRPr lang="es-IT" dirty="0">
              <a:solidFill>
                <a:schemeClr val="tx1"/>
              </a:solidFill>
            </a:endParaRPr>
          </a:p>
        </p:txBody>
      </p:sp>
      <p:pic>
        <p:nvPicPr>
          <p:cNvPr id="3" name="Imagen 6" descr="Imagen que contiene pasto, agua, exterior, campo&#10;&#10;Descripción generada automáticamente">
            <a:extLst>
              <a:ext uri="{FF2B5EF4-FFF2-40B4-BE49-F238E27FC236}">
                <a16:creationId xmlns:a16="http://schemas.microsoft.com/office/drawing/2014/main" id="{C2B88C38-6499-275A-789E-19DEF76B1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543" y="4073285"/>
            <a:ext cx="2111057" cy="1927980"/>
          </a:xfrm>
          <a:prstGeom prst="rect">
            <a:avLst/>
          </a:prstGeom>
        </p:spPr>
      </p:pic>
      <p:pic>
        <p:nvPicPr>
          <p:cNvPr id="4" name="Imagen 5" descr="Imagen que contiene marcador, azul, negro, grande&#10;&#10;Descripción generada automáticamente">
            <a:extLst>
              <a:ext uri="{FF2B5EF4-FFF2-40B4-BE49-F238E27FC236}">
                <a16:creationId xmlns:a16="http://schemas.microsoft.com/office/drawing/2014/main" id="{1A7F58E8-6B2D-E12D-96E7-12F53062B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542" y="1779361"/>
            <a:ext cx="2111057" cy="1927980"/>
          </a:xfrm>
          <a:prstGeom prst="rect">
            <a:avLst/>
          </a:prstGeom>
        </p:spPr>
      </p:pic>
    </p:spTree>
    <p:extLst>
      <p:ext uri="{BB962C8B-B14F-4D97-AF65-F5344CB8AC3E}">
        <p14:creationId xmlns:p14="http://schemas.microsoft.com/office/powerpoint/2010/main" val="163743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a:extLst>
              <a:ext uri="{FF2B5EF4-FFF2-40B4-BE49-F238E27FC236}">
                <a16:creationId xmlns:a16="http://schemas.microsoft.com/office/drawing/2014/main" id="{B55EB4B0-75BE-69A6-D1E5-969C9A87A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350" y="3698756"/>
            <a:ext cx="2136343" cy="14221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a:bodyPr>
          <a:lstStyle/>
          <a:p>
            <a:pPr algn="ctr"/>
            <a:r>
              <a:rPr lang="en-AU" sz="3000" b="1" dirty="0"/>
              <a:t>INTRODUCTION TO UNIDROIT </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356350"/>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43822" y="1426672"/>
            <a:ext cx="4722472" cy="766023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r>
              <a:rPr lang="en-GB" sz="1600" dirty="0">
                <a:solidFill>
                  <a:schemeClr val="tx1"/>
                </a:solidFill>
              </a:rPr>
              <a:t>Standard setting legislative activity, together with UNCITRAL &amp; HCCH, the “Three Sisters”</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GB" dirty="0">
                <a:solidFill>
                  <a:schemeClr val="tx1"/>
                </a:solidFill>
              </a:rPr>
              <a:t>Work in close collaboration with International Organisations and International Financial Institutions:</a:t>
            </a:r>
          </a:p>
          <a:p>
            <a:pPr marL="342900" lvl="1" indent="0">
              <a:lnSpc>
                <a:spcPct val="100000"/>
              </a:lnSpc>
              <a:spcBef>
                <a:spcPts val="2400"/>
              </a:spcBef>
              <a:buClr>
                <a:srgbClr val="404040"/>
              </a:buClr>
              <a:buFont typeface="Arial" panose="020B0604020202020204" pitchFamily="34" charset="0"/>
              <a:buChar char="•"/>
              <a:tabLst>
                <a:tab pos="8402638" algn="r"/>
              </a:tabLst>
            </a:pPr>
            <a:r>
              <a:rPr lang="en-GB" dirty="0">
                <a:solidFill>
                  <a:schemeClr val="tx1"/>
                </a:solidFill>
              </a:rPr>
              <a:t>World Bank / IFC</a:t>
            </a:r>
          </a:p>
          <a:p>
            <a:pPr marL="342900" lvl="1" indent="0">
              <a:lnSpc>
                <a:spcPct val="100000"/>
              </a:lnSpc>
              <a:spcBef>
                <a:spcPts val="2400"/>
              </a:spcBef>
              <a:buClr>
                <a:srgbClr val="404040"/>
              </a:buClr>
              <a:buFont typeface="Arial" panose="020B0604020202020204" pitchFamily="34" charset="0"/>
              <a:buChar char="•"/>
              <a:tabLst>
                <a:tab pos="8402638" algn="r"/>
              </a:tabLst>
            </a:pPr>
            <a:r>
              <a:rPr lang="en-GB" dirty="0">
                <a:solidFill>
                  <a:schemeClr val="tx1"/>
                </a:solidFill>
              </a:rPr>
              <a:t>EBRD, ADB, AIIB </a:t>
            </a:r>
          </a:p>
          <a:p>
            <a:pPr marL="342900" lvl="1" indent="0">
              <a:lnSpc>
                <a:spcPct val="100000"/>
              </a:lnSpc>
              <a:spcBef>
                <a:spcPts val="2400"/>
              </a:spcBef>
              <a:buClr>
                <a:srgbClr val="404040"/>
              </a:buClr>
              <a:buFont typeface="Arial" panose="020B0604020202020204" pitchFamily="34" charset="0"/>
              <a:buChar char="•"/>
              <a:tabLst>
                <a:tab pos="8402638" algn="r"/>
              </a:tabLst>
            </a:pPr>
            <a:r>
              <a:rPr lang="en-GB" dirty="0">
                <a:solidFill>
                  <a:schemeClr val="tx1"/>
                </a:solidFill>
              </a:rPr>
              <a:t>IMF, BIS/Basel, OECD</a:t>
            </a:r>
          </a:p>
          <a:p>
            <a:pPr marL="342900" lvl="1" indent="0">
              <a:lnSpc>
                <a:spcPct val="100000"/>
              </a:lnSpc>
              <a:spcBef>
                <a:spcPts val="2400"/>
              </a:spcBef>
              <a:buClr>
                <a:srgbClr val="404040"/>
              </a:buClr>
              <a:buFont typeface="Arial" panose="020B0604020202020204" pitchFamily="34" charset="0"/>
              <a:buChar char="•"/>
              <a:tabLst>
                <a:tab pos="8402638" algn="r"/>
              </a:tabLst>
            </a:pPr>
            <a:r>
              <a:rPr lang="en-GB" dirty="0">
                <a:solidFill>
                  <a:schemeClr val="tx1"/>
                </a:solidFill>
              </a:rPr>
              <a:t>FAO/IFAD</a:t>
            </a:r>
          </a:p>
          <a:p>
            <a:pPr marL="342900" lvl="1" indent="0">
              <a:lnSpc>
                <a:spcPct val="100000"/>
              </a:lnSpc>
              <a:spcBef>
                <a:spcPts val="2400"/>
              </a:spcBef>
              <a:buClr>
                <a:srgbClr val="404040"/>
              </a:buClr>
              <a:buFont typeface="Arial" panose="020B0604020202020204" pitchFamily="34" charset="0"/>
              <a:buChar char="•"/>
              <a:tabLst>
                <a:tab pos="8402638" algn="r"/>
              </a:tabLst>
            </a:pPr>
            <a:r>
              <a:rPr lang="en-GB" dirty="0">
                <a:solidFill>
                  <a:schemeClr val="tx1"/>
                </a:solidFill>
              </a:rPr>
              <a:t>ALI/ELI</a:t>
            </a:r>
          </a:p>
          <a:p>
            <a:pPr lvl="1">
              <a:lnSpc>
                <a:spcPct val="110000"/>
              </a:lnSpc>
              <a:spcBef>
                <a:spcPts val="500"/>
              </a:spcBef>
              <a:spcAft>
                <a:spcPts val="500"/>
              </a:spcAft>
              <a:buFont typeface="Courier New" panose="02070309020205020404" pitchFamily="49" charset="0"/>
              <a:buChar char="o"/>
            </a:pPr>
            <a:endParaRPr lang="en-US" dirty="0">
              <a:solidFill>
                <a:schemeClr val="tx1">
                  <a:lumMod val="75000"/>
                  <a:lumOff val="25000"/>
                </a:schemeClr>
              </a:solidFill>
            </a:endParaRP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GB" b="0" dirty="0">
              <a:solidFill>
                <a:schemeClr val="tx1"/>
              </a:solidFill>
            </a:endParaRPr>
          </a:p>
          <a:p>
            <a:pPr marL="546100" lvl="3" indent="0">
              <a:buNone/>
            </a:pPr>
            <a:r>
              <a:rPr lang="en-GB" dirty="0">
                <a:solidFill>
                  <a:schemeClr val="tx1"/>
                </a:solidFill>
              </a:rPr>
              <a:t>	</a:t>
            </a:r>
            <a:endParaRPr lang="es-IT" dirty="0">
              <a:solidFill>
                <a:schemeClr val="tx1"/>
              </a:solidFill>
            </a:endParaRPr>
          </a:p>
        </p:txBody>
      </p:sp>
      <p:pic>
        <p:nvPicPr>
          <p:cNvPr id="3" name="Picture 4" descr="Asian Development Bank | UrbanShift">
            <a:extLst>
              <a:ext uri="{FF2B5EF4-FFF2-40B4-BE49-F238E27FC236}">
                <a16:creationId xmlns:a16="http://schemas.microsoft.com/office/drawing/2014/main" id="{156A4E77-4CCF-FA61-2509-570FAAB91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242" y="4835934"/>
            <a:ext cx="2296058" cy="14286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3067B06-87BE-6CD6-2211-27232DAB7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662" y="1362643"/>
            <a:ext cx="2467434" cy="24674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B220DA7-A5B1-0714-4F31-D6FBD2C3B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429" y="1599321"/>
            <a:ext cx="1484298" cy="14842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F9A7332-9040-29E3-2379-B3F340034E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1743" y="4940744"/>
            <a:ext cx="970764" cy="9707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9821390-69D8-904E-BDDD-A3759FBDC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2243" y="5166757"/>
            <a:ext cx="1242909" cy="1055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ternational Monetary Fund">
            <a:extLst>
              <a:ext uri="{FF2B5EF4-FFF2-40B4-BE49-F238E27FC236}">
                <a16:creationId xmlns:a16="http://schemas.microsoft.com/office/drawing/2014/main" id="{D04E9C35-C3AE-2865-75EE-7CDD74462D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269" y="5078974"/>
            <a:ext cx="5826047" cy="14221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5A9932-FD06-99FB-0183-4059321CBE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2383" y="3737378"/>
            <a:ext cx="1107581" cy="112254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89355DE-8E5A-2341-7950-6B5E971296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3270" y="3737378"/>
            <a:ext cx="1215978" cy="12159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61671F1-9516-7270-FC13-9BCF51A47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3281" y="5048614"/>
            <a:ext cx="1215978" cy="121597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ABAC06BF-4834-2CC4-4B01-032096C9CC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0934" y="3852467"/>
            <a:ext cx="1743249" cy="116044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LI-Logo">
            <a:extLst>
              <a:ext uri="{FF2B5EF4-FFF2-40B4-BE49-F238E27FC236}">
                <a16:creationId xmlns:a16="http://schemas.microsoft.com/office/drawing/2014/main" id="{76AE0FF2-177B-29BF-9907-193CE59073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7364" y="2808711"/>
            <a:ext cx="1466333" cy="104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3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GUIDANCE ON BEST PRACTICES FOR ELECTRONIC COLLATERAL REGISTRIES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356350"/>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356934" y="1439545"/>
            <a:ext cx="5403786" cy="4778376"/>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342900" lvl="1" indent="-342900">
              <a:lnSpc>
                <a:spcPct val="100000"/>
              </a:lnSpc>
              <a:spcBef>
                <a:spcPts val="2400"/>
              </a:spcBef>
              <a:buClr>
                <a:srgbClr val="404040"/>
              </a:buClr>
              <a:buFont typeface="Arial" panose="020B0604020202020204" pitchFamily="34" charset="0"/>
              <a:buChar char="•"/>
              <a:tabLst>
                <a:tab pos="8402638" algn="r"/>
              </a:tabLst>
            </a:pPr>
            <a:r>
              <a:rPr lang="en-AU" sz="2400" b="0" dirty="0">
                <a:solidFill>
                  <a:schemeClr val="tx1"/>
                </a:solidFill>
              </a:rPr>
              <a:t>UNIDROIT, University of Cambridge and Aviation Working Group jointly developed the </a:t>
            </a:r>
            <a:r>
              <a:rPr lang="en-AU" sz="2400" dirty="0">
                <a:solidFill>
                  <a:schemeClr val="tx1"/>
                </a:solidFill>
              </a:rPr>
              <a:t>Guide on Best Practices for Electronic Collateral Registries (BPER)</a:t>
            </a:r>
            <a:r>
              <a:rPr lang="en-AU" sz="2400" b="0" dirty="0">
                <a:solidFill>
                  <a:schemeClr val="tx1"/>
                </a:solidFill>
              </a:rPr>
              <a:t>, </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AU" sz="2400" b="0" dirty="0">
                <a:solidFill>
                  <a:schemeClr val="tx1"/>
                </a:solidFill>
              </a:rPr>
              <a:t>Developed 2015 - 2021.</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AU" sz="2400" b="0" dirty="0">
                <a:solidFill>
                  <a:schemeClr val="tx1"/>
                </a:solidFill>
              </a:rPr>
              <a:t>Negotiations included from participation from international organisations (World Bank Group, EBRD, APEC), Governments (AFSA) and private sector (ISC, </a:t>
            </a:r>
            <a:r>
              <a:rPr lang="en-AU" sz="2400" b="0" dirty="0" err="1">
                <a:solidFill>
                  <a:schemeClr val="tx1"/>
                </a:solidFill>
              </a:rPr>
              <a:t>Aviareto</a:t>
            </a:r>
            <a:r>
              <a:rPr lang="en-AU" sz="2400" b="0" dirty="0">
                <a:solidFill>
                  <a:schemeClr val="tx1"/>
                </a:solidFill>
              </a:rPr>
              <a:t>, </a:t>
            </a:r>
            <a:r>
              <a:rPr lang="en-AU" sz="2400" b="0" dirty="0" err="1">
                <a:solidFill>
                  <a:schemeClr val="tx1"/>
                </a:solidFill>
              </a:rPr>
              <a:t>Bsystems</a:t>
            </a:r>
            <a:r>
              <a:rPr lang="en-AU" sz="2400" b="0" dirty="0">
                <a:solidFill>
                  <a:schemeClr val="tx1"/>
                </a:solidFill>
              </a:rPr>
              <a:t> and </a:t>
            </a:r>
            <a:r>
              <a:rPr lang="en-AU" sz="2400" b="0" dirty="0" err="1">
                <a:solidFill>
                  <a:schemeClr val="tx1"/>
                </a:solidFill>
              </a:rPr>
              <a:t>Piercom</a:t>
            </a:r>
            <a:r>
              <a:rPr lang="en-AU" sz="2400" b="0" dirty="0">
                <a:solidFill>
                  <a:schemeClr val="tx1"/>
                </a:solidFill>
              </a:rPr>
              <a:t>). </a:t>
            </a:r>
            <a:endParaRPr lang="en-US" sz="2400" b="0" dirty="0">
              <a:solidFill>
                <a:schemeClr val="tx1">
                  <a:lumMod val="75000"/>
                  <a:lumOff val="25000"/>
                </a:schemeClr>
              </a:solidFill>
            </a:endParaRPr>
          </a:p>
          <a:p>
            <a:pPr lvl="1">
              <a:lnSpc>
                <a:spcPct val="110000"/>
              </a:lnSpc>
              <a:spcBef>
                <a:spcPts val="500"/>
              </a:spcBef>
              <a:spcAft>
                <a:spcPts val="500"/>
              </a:spcAft>
              <a:buFont typeface="Courier New" panose="02070309020205020404" pitchFamily="49" charset="0"/>
              <a:buChar char="o"/>
            </a:pPr>
            <a:endParaRPr lang="en-US" dirty="0">
              <a:solidFill>
                <a:schemeClr val="tx1">
                  <a:lumMod val="75000"/>
                  <a:lumOff val="25000"/>
                </a:schemeClr>
              </a:solidFill>
            </a:endParaRP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GB" b="0" dirty="0">
              <a:solidFill>
                <a:schemeClr val="tx1"/>
              </a:solidFill>
            </a:endParaRPr>
          </a:p>
          <a:p>
            <a:pPr marL="546100" lvl="3" indent="0">
              <a:buNone/>
            </a:pPr>
            <a:endParaRPr lang="es-IT" dirty="0">
              <a:solidFill>
                <a:schemeClr val="tx1"/>
              </a:solidFill>
            </a:endParaRPr>
          </a:p>
        </p:txBody>
      </p:sp>
      <p:pic>
        <p:nvPicPr>
          <p:cNvPr id="7" name="Picture 6">
            <a:extLst>
              <a:ext uri="{FF2B5EF4-FFF2-40B4-BE49-F238E27FC236}">
                <a16:creationId xmlns:a16="http://schemas.microsoft.com/office/drawing/2014/main" id="{33372FA2-F69E-7E42-98FF-A10276435141}"/>
              </a:ext>
            </a:extLst>
          </p:cNvPr>
          <p:cNvPicPr>
            <a:picLocks noChangeAspect="1"/>
          </p:cNvPicPr>
          <p:nvPr/>
        </p:nvPicPr>
        <p:blipFill>
          <a:blip r:embed="rId2"/>
          <a:stretch>
            <a:fillRect/>
          </a:stretch>
        </p:blipFill>
        <p:spPr>
          <a:xfrm>
            <a:off x="5830508" y="1709244"/>
            <a:ext cx="2988455" cy="4238978"/>
          </a:xfrm>
          <a:prstGeom prst="rect">
            <a:avLst/>
          </a:prstGeom>
        </p:spPr>
      </p:pic>
    </p:spTree>
    <p:extLst>
      <p:ext uri="{BB962C8B-B14F-4D97-AF65-F5344CB8AC3E}">
        <p14:creationId xmlns:p14="http://schemas.microsoft.com/office/powerpoint/2010/main" val="299384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GUIDANCE ON BEST PRACTICES FOR ELECTRONIC COLLATERAL REGISTRIES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1383101"/>
            <a:ext cx="5403786" cy="5254766"/>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lvl="1" indent="0" algn="ctr">
              <a:lnSpc>
                <a:spcPct val="100000"/>
              </a:lnSpc>
              <a:spcBef>
                <a:spcPts val="2400"/>
              </a:spcBef>
              <a:buClr>
                <a:srgbClr val="404040"/>
              </a:buClr>
              <a:buNone/>
              <a:tabLst>
                <a:tab pos="8402638" algn="r"/>
              </a:tabLst>
            </a:pPr>
            <a:r>
              <a:rPr lang="en-US" sz="2400" dirty="0">
                <a:solidFill>
                  <a:schemeClr val="tx1"/>
                </a:solidFill>
              </a:rPr>
              <a:t>SCOPE</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2400" b="0" dirty="0">
                <a:solidFill>
                  <a:schemeClr val="tx1"/>
                </a:solidFill>
              </a:rPr>
              <a:t>The Guide examines best practices in current use in the field of electronic registry design and operation, focusing specifically on </a:t>
            </a:r>
            <a:r>
              <a:rPr lang="en-US" sz="2400" dirty="0">
                <a:solidFill>
                  <a:schemeClr val="tx1"/>
                </a:solidFill>
              </a:rPr>
              <a:t>electronic collateral registries</a:t>
            </a:r>
            <a:r>
              <a:rPr lang="en-US" sz="2400" b="0" dirty="0">
                <a:solidFill>
                  <a:schemeClr val="tx1"/>
                </a:solidFill>
              </a:rPr>
              <a:t> (ECRs). </a:t>
            </a:r>
          </a:p>
          <a:p>
            <a:r>
              <a:rPr lang="en-US" sz="2400" b="0" dirty="0">
                <a:solidFill>
                  <a:schemeClr val="tx1"/>
                </a:solidFill>
              </a:rPr>
              <a:t>The ECRs should be understood broadly. They encompass </a:t>
            </a:r>
            <a:r>
              <a:rPr lang="en-US" sz="2400" dirty="0">
                <a:solidFill>
                  <a:schemeClr val="tx1"/>
                </a:solidFill>
              </a:rPr>
              <a:t>registries for notices of security rights</a:t>
            </a:r>
            <a:r>
              <a:rPr lang="en-US" sz="2400" b="0" dirty="0">
                <a:solidFill>
                  <a:schemeClr val="tx1"/>
                </a:solidFill>
              </a:rPr>
              <a:t> as envisaged in UNCITRAL and UNIDROIT instruments, and </a:t>
            </a:r>
            <a:r>
              <a:rPr lang="en-US" sz="2400" dirty="0">
                <a:solidFill>
                  <a:schemeClr val="tx1"/>
                </a:solidFill>
              </a:rPr>
              <a:t>electronic registries established for the registration of notices relating to a specific type of transaction</a:t>
            </a:r>
            <a:r>
              <a:rPr lang="en-US" sz="2400" b="0" dirty="0">
                <a:solidFill>
                  <a:schemeClr val="tx1"/>
                </a:solidFill>
              </a:rPr>
              <a:t>, such as finance leases or assignments of receivables. </a:t>
            </a:r>
          </a:p>
          <a:p>
            <a:r>
              <a:rPr lang="en-US" sz="2400" b="0" dirty="0">
                <a:solidFill>
                  <a:schemeClr val="tx1"/>
                </a:solidFill>
              </a:rPr>
              <a:t>The Guide can also apply to registry systems functionally similar to collateral registries operated by public entities, including </a:t>
            </a:r>
            <a:r>
              <a:rPr lang="en-US" sz="2400" dirty="0">
                <a:solidFill>
                  <a:schemeClr val="tx1"/>
                </a:solidFill>
              </a:rPr>
              <a:t>motor-vehicle registries, intellectual property registries, and companies registries</a:t>
            </a:r>
            <a:r>
              <a:rPr lang="en-US" sz="2400" b="0" dirty="0">
                <a:solidFill>
                  <a:schemeClr val="tx1"/>
                </a:solidFill>
              </a:rPr>
              <a:t>.</a:t>
            </a:r>
          </a:p>
          <a:p>
            <a:pPr marL="342900" lvl="1" indent="-342900">
              <a:lnSpc>
                <a:spcPct val="100000"/>
              </a:lnSpc>
              <a:spcBef>
                <a:spcPts val="2400"/>
              </a:spcBef>
              <a:buClr>
                <a:srgbClr val="404040"/>
              </a:buClr>
              <a:buFont typeface="Arial" panose="020B0604020202020204" pitchFamily="34" charset="0"/>
              <a:buChar char="•"/>
              <a:tabLst>
                <a:tab pos="8402638" algn="r"/>
              </a:tabLst>
            </a:pPr>
            <a:endParaRPr lang="en-GB" b="0" dirty="0">
              <a:solidFill>
                <a:schemeClr val="tx1"/>
              </a:solidFill>
            </a:endParaRPr>
          </a:p>
          <a:p>
            <a:pPr marL="546100" lvl="3" indent="0">
              <a:buNone/>
            </a:pPr>
            <a:endParaRPr lang="es-IT" dirty="0">
              <a:solidFill>
                <a:schemeClr val="tx1"/>
              </a:solidFill>
            </a:endParaRPr>
          </a:p>
        </p:txBody>
      </p:sp>
      <p:pic>
        <p:nvPicPr>
          <p:cNvPr id="7" name="Picture 6">
            <a:extLst>
              <a:ext uri="{FF2B5EF4-FFF2-40B4-BE49-F238E27FC236}">
                <a16:creationId xmlns:a16="http://schemas.microsoft.com/office/drawing/2014/main" id="{33372FA2-F69E-7E42-98FF-A10276435141}"/>
              </a:ext>
            </a:extLst>
          </p:cNvPr>
          <p:cNvPicPr>
            <a:picLocks noChangeAspect="1"/>
          </p:cNvPicPr>
          <p:nvPr/>
        </p:nvPicPr>
        <p:blipFill>
          <a:blip r:embed="rId3"/>
          <a:stretch>
            <a:fillRect/>
          </a:stretch>
        </p:blipFill>
        <p:spPr>
          <a:xfrm>
            <a:off x="5830508" y="1709244"/>
            <a:ext cx="2988455" cy="4238978"/>
          </a:xfrm>
          <a:prstGeom prst="rect">
            <a:avLst/>
          </a:prstGeom>
        </p:spPr>
      </p:pic>
    </p:spTree>
    <p:extLst>
      <p:ext uri="{BB962C8B-B14F-4D97-AF65-F5344CB8AC3E}">
        <p14:creationId xmlns:p14="http://schemas.microsoft.com/office/powerpoint/2010/main" val="339265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GUIDANCE ON BEST PRACTICES FOR ELECTRONIC COLLATERAL REGISTRIES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231493" y="1383101"/>
            <a:ext cx="5403786" cy="5254766"/>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lvl="1" indent="0" algn="ctr">
              <a:lnSpc>
                <a:spcPct val="100000"/>
              </a:lnSpc>
              <a:spcBef>
                <a:spcPts val="2400"/>
              </a:spcBef>
              <a:buClr>
                <a:srgbClr val="404040"/>
              </a:buClr>
              <a:buNone/>
              <a:tabLst>
                <a:tab pos="8402638" algn="r"/>
              </a:tabLst>
            </a:pPr>
            <a:r>
              <a:rPr lang="en-US" sz="2400" dirty="0">
                <a:solidFill>
                  <a:schemeClr val="tx1"/>
                </a:solidFill>
              </a:rPr>
              <a:t>Critical Performance Factors (CPFs)</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1800" b="0" dirty="0">
                <a:solidFill>
                  <a:schemeClr val="tx1"/>
                </a:solidFill>
              </a:rPr>
              <a:t>The Guide aims to identify </a:t>
            </a:r>
            <a:r>
              <a:rPr lang="en-US" sz="1800" dirty="0">
                <a:solidFill>
                  <a:schemeClr val="tx1"/>
                </a:solidFill>
              </a:rPr>
              <a:t>best practices that exclude or mitigate the risks and liabilities faced by ECRs in performing their core functions</a:t>
            </a:r>
            <a:r>
              <a:rPr lang="en-US" sz="1800" b="0" dirty="0">
                <a:solidFill>
                  <a:schemeClr val="tx1"/>
                </a:solidFill>
              </a:rPr>
              <a:t>.</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1800" b="0" dirty="0">
                <a:solidFill>
                  <a:schemeClr val="tx1"/>
                </a:solidFill>
              </a:rPr>
              <a:t>The Project has identified </a:t>
            </a:r>
            <a:r>
              <a:rPr lang="en-US" sz="1800" dirty="0">
                <a:solidFill>
                  <a:schemeClr val="tx1"/>
                </a:solidFill>
              </a:rPr>
              <a:t>Critical Performance Factors (CPFs)</a:t>
            </a:r>
            <a:r>
              <a:rPr lang="en-US" sz="1800" b="0" dirty="0">
                <a:solidFill>
                  <a:schemeClr val="tx1"/>
                </a:solidFill>
              </a:rPr>
              <a:t> constituting the best practice for ECRs. </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1800" b="0" dirty="0">
                <a:solidFill>
                  <a:schemeClr val="tx1"/>
                </a:solidFill>
              </a:rPr>
              <a:t>CPFs are “registry system properties and processes without which an ECR is unable to perform its core functions at a level that meets the reasonable expectations of the relevant market participants”. </a:t>
            </a:r>
          </a:p>
          <a:p>
            <a:pPr marL="342900" lvl="1" indent="-342900">
              <a:lnSpc>
                <a:spcPct val="100000"/>
              </a:lnSpc>
              <a:spcBef>
                <a:spcPts val="2400"/>
              </a:spcBef>
              <a:buClr>
                <a:srgbClr val="404040"/>
              </a:buClr>
              <a:buFont typeface="Arial" panose="020B0604020202020204" pitchFamily="34" charset="0"/>
              <a:buChar char="•"/>
              <a:tabLst>
                <a:tab pos="8402638" algn="r"/>
              </a:tabLst>
            </a:pPr>
            <a:r>
              <a:rPr lang="en-US" sz="1800" b="0" dirty="0">
                <a:solidFill>
                  <a:schemeClr val="tx1"/>
                </a:solidFill>
              </a:rPr>
              <a:t>CPFs are the characteristics of an ECR that are essential for it to be considered fit for purpose.</a:t>
            </a:r>
            <a:endParaRPr lang="en-AU" sz="1800" b="0" dirty="0">
              <a:solidFill>
                <a:schemeClr val="tx1"/>
              </a:solidFill>
            </a:endParaRPr>
          </a:p>
        </p:txBody>
      </p:sp>
      <p:pic>
        <p:nvPicPr>
          <p:cNvPr id="7" name="Picture 6">
            <a:extLst>
              <a:ext uri="{FF2B5EF4-FFF2-40B4-BE49-F238E27FC236}">
                <a16:creationId xmlns:a16="http://schemas.microsoft.com/office/drawing/2014/main" id="{33372FA2-F69E-7E42-98FF-A10276435141}"/>
              </a:ext>
            </a:extLst>
          </p:cNvPr>
          <p:cNvPicPr>
            <a:picLocks noChangeAspect="1"/>
          </p:cNvPicPr>
          <p:nvPr/>
        </p:nvPicPr>
        <p:blipFill>
          <a:blip r:embed="rId3"/>
          <a:stretch>
            <a:fillRect/>
          </a:stretch>
        </p:blipFill>
        <p:spPr>
          <a:xfrm>
            <a:off x="5830508" y="1709244"/>
            <a:ext cx="2988455" cy="4238978"/>
          </a:xfrm>
          <a:prstGeom prst="rect">
            <a:avLst/>
          </a:prstGeom>
        </p:spPr>
      </p:pic>
    </p:spTree>
    <p:extLst>
      <p:ext uri="{BB962C8B-B14F-4D97-AF65-F5344CB8AC3E}">
        <p14:creationId xmlns:p14="http://schemas.microsoft.com/office/powerpoint/2010/main" val="271246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2A1A-AF09-3ADB-484C-65AADE905F47}"/>
              </a:ext>
            </a:extLst>
          </p:cNvPr>
          <p:cNvSpPr>
            <a:spLocks noGrp="1"/>
          </p:cNvSpPr>
          <p:nvPr>
            <p:ph type="title"/>
          </p:nvPr>
        </p:nvSpPr>
        <p:spPr/>
        <p:txBody>
          <a:bodyPr>
            <a:normAutofit fontScale="90000"/>
          </a:bodyPr>
          <a:lstStyle/>
          <a:p>
            <a:pPr algn="ctr"/>
            <a:r>
              <a:rPr lang="en-AU" sz="3000" b="1" dirty="0"/>
              <a:t>GUIDANCE ON BEST PRACTICES FOR ELECTRONIC COLLATERAL REGISTRIES</a:t>
            </a:r>
          </a:p>
        </p:txBody>
      </p:sp>
      <p:sp>
        <p:nvSpPr>
          <p:cNvPr id="5" name="Footer Placeholder 5">
            <a:extLst>
              <a:ext uri="{FF2B5EF4-FFF2-40B4-BE49-F238E27FC236}">
                <a16:creationId xmlns:a16="http://schemas.microsoft.com/office/drawing/2014/main" id="{B099AF36-1607-022A-B53F-64B6C6D225F8}"/>
              </a:ext>
            </a:extLst>
          </p:cNvPr>
          <p:cNvSpPr>
            <a:spLocks noGrp="1"/>
          </p:cNvSpPr>
          <p:nvPr>
            <p:ph type="ftr" sz="quarter" idx="15"/>
          </p:nvPr>
        </p:nvSpPr>
        <p:spPr>
          <a:xfrm>
            <a:off x="231493" y="6486737"/>
            <a:ext cx="8241175" cy="501650"/>
          </a:xfrm>
        </p:spPr>
        <p:txBody>
          <a:bodyPr/>
          <a:lstStyle/>
          <a:p>
            <a:pPr>
              <a:defRPr/>
            </a:pPr>
            <a:r>
              <a:rPr lang="en-US" dirty="0">
                <a:solidFill>
                  <a:schemeClr val="tx1"/>
                </a:solidFill>
              </a:rPr>
              <a:t>UNIDROIT GUIDANCE ON BEST PRACTICE FOR SECURITY INTEREST REGISTRATION</a:t>
            </a:r>
          </a:p>
          <a:p>
            <a:pPr>
              <a:defRPr/>
            </a:pPr>
            <a:endParaRPr lang="en-US" dirty="0"/>
          </a:p>
        </p:txBody>
      </p:sp>
      <p:sp>
        <p:nvSpPr>
          <p:cNvPr id="9" name="TextBox 8">
            <a:extLst>
              <a:ext uri="{FF2B5EF4-FFF2-40B4-BE49-F238E27FC236}">
                <a16:creationId xmlns:a16="http://schemas.microsoft.com/office/drawing/2014/main" id="{B2BB2B09-8EAE-2F51-E227-4DB1E07AC44D}"/>
              </a:ext>
            </a:extLst>
          </p:cNvPr>
          <p:cNvSpPr txBox="1"/>
          <p:nvPr/>
        </p:nvSpPr>
        <p:spPr>
          <a:xfrm>
            <a:off x="356934" y="1383101"/>
            <a:ext cx="8462029" cy="5254766"/>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10000"/>
          </a:bodyPr>
          <a:lstStyle>
            <a:lvl1pPr marL="342900" indent="-342900" eaLnBrk="0" hangingPunct="0">
              <a:lnSpc>
                <a:spcPct val="100000"/>
              </a:lnSpc>
              <a:spcBef>
                <a:spcPts val="2400"/>
              </a:spcBef>
              <a:buClr>
                <a:srgbClr val="404040"/>
              </a:buClr>
              <a:buFont typeface="Arial" panose="020B0604020202020204" pitchFamily="34" charset="0"/>
              <a:buChar char="•"/>
              <a:tabLst>
                <a:tab pos="8402638" algn="r"/>
              </a:tabLst>
              <a:defRPr lang="en-US" sz="2600" smtClean="0">
                <a:solidFill>
                  <a:srgbClr val="595959"/>
                </a:solidFill>
                <a:latin typeface="Arial"/>
                <a:cs typeface="Arial"/>
              </a:defRPr>
            </a:lvl1pPr>
            <a:lvl2pPr marL="285750" indent="-285750" eaLnBrk="0" hangingPunct="0">
              <a:lnSpc>
                <a:spcPct val="110000"/>
              </a:lnSpc>
              <a:buClr>
                <a:srgbClr val="595959"/>
              </a:buClr>
              <a:buFont typeface="Arial" charset="0"/>
              <a:buChar char="•"/>
              <a:defRPr>
                <a:solidFill>
                  <a:srgbClr val="595959"/>
                </a:solidFill>
                <a:latin typeface="Arial"/>
                <a:cs typeface="Arial"/>
              </a:defRPr>
            </a:lvl2pPr>
            <a:lvl3pPr marL="285750" indent="-285750" eaLnBrk="0" hangingPunct="0">
              <a:lnSpc>
                <a:spcPct val="110000"/>
              </a:lnSpc>
              <a:buClr>
                <a:schemeClr val="tx1"/>
              </a:buClr>
              <a:buFont typeface="Arial" charset="0"/>
              <a:buChar char="•"/>
              <a:defRPr>
                <a:solidFill>
                  <a:schemeClr val="tx2"/>
                </a:solidFill>
                <a:latin typeface="Arial"/>
                <a:cs typeface="Arial"/>
              </a:defRPr>
            </a:lvl3pPr>
            <a:lvl4pPr marL="831850" indent="-285750" eaLnBrk="0" hangingPunct="0">
              <a:lnSpc>
                <a:spcPct val="110000"/>
              </a:lnSpc>
              <a:buClr>
                <a:srgbClr val="595959"/>
              </a:buClr>
              <a:buFont typeface="Arial" charset="0"/>
              <a:buChar char="•"/>
              <a:defRPr>
                <a:solidFill>
                  <a:srgbClr val="595959"/>
                </a:solidFill>
                <a:latin typeface="Arial"/>
                <a:cs typeface="Arial"/>
              </a:defRPr>
            </a:lvl4pPr>
            <a:lvl5pPr marL="1196975" indent="-285750" eaLnBrk="0" hangingPunct="0">
              <a:lnSpc>
                <a:spcPct val="110000"/>
              </a:lnSpc>
              <a:buClr>
                <a:srgbClr val="595959"/>
              </a:buClr>
              <a:buFont typeface="Arial" charset="0"/>
              <a:buChar char="•"/>
              <a:defRPr>
                <a:solidFill>
                  <a:srgbClr val="595959"/>
                </a:solidFill>
                <a:latin typeface="Arial"/>
                <a:cs typeface="Arial"/>
              </a:defRPr>
            </a:lvl5pPr>
            <a:lvl6pPr marL="502920" indent="-22860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fontAlgn="base">
              <a:spcBef>
                <a:spcPct val="20000"/>
              </a:spcBef>
              <a:spcAft>
                <a:spcPct val="0"/>
              </a:spcAft>
              <a:buClr>
                <a:srgbClr val="00783C"/>
              </a:buClr>
              <a:buChar char="»"/>
              <a:defRPr>
                <a:latin typeface="+mn-lt"/>
              </a:defRPr>
            </a:lvl7pPr>
            <a:lvl8pPr marL="3429000" indent="-228600" fontAlgn="base">
              <a:spcBef>
                <a:spcPct val="20000"/>
              </a:spcBef>
              <a:spcAft>
                <a:spcPct val="0"/>
              </a:spcAft>
              <a:buClr>
                <a:srgbClr val="00783C"/>
              </a:buClr>
              <a:buChar char="»"/>
              <a:defRPr>
                <a:latin typeface="+mn-lt"/>
              </a:defRPr>
            </a:lvl8pPr>
            <a:lvl9pPr marL="3886200" indent="-228600" fontAlgn="base">
              <a:spcBef>
                <a:spcPct val="20000"/>
              </a:spcBef>
              <a:spcAft>
                <a:spcPct val="0"/>
              </a:spcAft>
              <a:buClr>
                <a:srgbClr val="00783C"/>
              </a:buClr>
              <a:buChar char="»"/>
              <a:defRPr>
                <a:latin typeface="+mn-lt"/>
              </a:defRPr>
            </a:lvl9pPr>
          </a:lstStyle>
          <a:p>
            <a:pPr marL="0" lvl="1" indent="0" algn="ctr">
              <a:lnSpc>
                <a:spcPct val="100000"/>
              </a:lnSpc>
              <a:spcBef>
                <a:spcPts val="2400"/>
              </a:spcBef>
              <a:buClr>
                <a:srgbClr val="404040"/>
              </a:buClr>
              <a:buNone/>
              <a:tabLst>
                <a:tab pos="8402638" algn="r"/>
              </a:tabLst>
            </a:pPr>
            <a:r>
              <a:rPr lang="en-US" sz="2400" dirty="0">
                <a:solidFill>
                  <a:schemeClr val="tx1"/>
                </a:solidFill>
              </a:rPr>
              <a:t>The 16 Critical Performance Factors (CPFs)</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Access Control</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Accessibility</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Authentication </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Availability</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Confidentiality </a:t>
            </a:r>
          </a:p>
          <a:p>
            <a:pPr marL="342900" lvl="1" indent="-342900">
              <a:lnSpc>
                <a:spcPct val="100000"/>
              </a:lnSpc>
              <a:spcBef>
                <a:spcPts val="2400"/>
              </a:spcBef>
              <a:buClr>
                <a:srgbClr val="404040"/>
              </a:buClr>
              <a:buAutoNum type="arabicPeriod"/>
              <a:tabLst>
                <a:tab pos="8402638" algn="r"/>
              </a:tabLst>
            </a:pPr>
            <a:r>
              <a:rPr lang="en-US" sz="1800" b="0" dirty="0">
                <a:solidFill>
                  <a:schemeClr val="tx1"/>
                </a:solidFill>
              </a:rPr>
              <a:t>Continuity </a:t>
            </a:r>
          </a:p>
          <a:p>
            <a:pPr marL="342900" lvl="1" indent="-342900">
              <a:lnSpc>
                <a:spcPct val="100000"/>
              </a:lnSpc>
              <a:spcBef>
                <a:spcPts val="2400"/>
              </a:spcBef>
              <a:buClr>
                <a:srgbClr val="404040"/>
              </a:buClr>
              <a:buFont typeface="Arial" charset="0"/>
              <a:buAutoNum type="arabicPeriod"/>
              <a:tabLst>
                <a:tab pos="8402638" algn="r"/>
              </a:tabLst>
            </a:pPr>
            <a:r>
              <a:rPr lang="en-US" sz="1800" b="0" dirty="0">
                <a:solidFill>
                  <a:schemeClr val="tx1"/>
                </a:solidFill>
              </a:rPr>
              <a:t>Disposition (Disposal)</a:t>
            </a:r>
          </a:p>
          <a:p>
            <a:pPr marL="342900" lvl="1" indent="-342900">
              <a:lnSpc>
                <a:spcPct val="100000"/>
              </a:lnSpc>
              <a:spcBef>
                <a:spcPts val="2400"/>
              </a:spcBef>
              <a:buClr>
                <a:srgbClr val="404040"/>
              </a:buClr>
              <a:buFont typeface="Arial" charset="0"/>
              <a:buAutoNum type="arabicPeriod"/>
              <a:tabLst>
                <a:tab pos="8402638" algn="r"/>
              </a:tabLst>
            </a:pPr>
            <a:r>
              <a:rPr lang="en-US" sz="1800" b="0" dirty="0">
                <a:solidFill>
                  <a:schemeClr val="tx1"/>
                </a:solidFill>
              </a:rPr>
              <a:t>Integrity</a:t>
            </a:r>
          </a:p>
          <a:p>
            <a:pPr marL="342900" lvl="1" indent="-342900">
              <a:lnSpc>
                <a:spcPct val="100000"/>
              </a:lnSpc>
              <a:spcBef>
                <a:spcPts val="2400"/>
              </a:spcBef>
              <a:buClr>
                <a:srgbClr val="404040"/>
              </a:buClr>
              <a:buFont typeface="Arial" charset="0"/>
              <a:buAutoNum type="arabicPeriod"/>
              <a:tabLst>
                <a:tab pos="8402638" algn="r"/>
              </a:tabLst>
            </a:pPr>
            <a:r>
              <a:rPr lang="en-US" sz="1800" b="0" dirty="0">
                <a:solidFill>
                  <a:schemeClr val="tx1"/>
                </a:solidFill>
              </a:rPr>
              <a:t>Interoperability</a:t>
            </a:r>
          </a:p>
          <a:p>
            <a:pPr marL="342900" lvl="1" indent="-342900">
              <a:lnSpc>
                <a:spcPct val="100000"/>
              </a:lnSpc>
              <a:spcBef>
                <a:spcPts val="2400"/>
              </a:spcBef>
              <a:buClr>
                <a:srgbClr val="404040"/>
              </a:buClr>
              <a:buFont typeface="Arial" charset="0"/>
              <a:buAutoNum type="arabicPeriod"/>
              <a:tabLst>
                <a:tab pos="8402638" algn="r"/>
              </a:tabLst>
            </a:pPr>
            <a:endParaRPr lang="en-US" sz="1800" b="0" dirty="0">
              <a:solidFill>
                <a:schemeClr val="tx1"/>
              </a:solidFill>
            </a:endParaRPr>
          </a:p>
          <a:p>
            <a:pPr marL="342900" lvl="1" indent="-342900">
              <a:lnSpc>
                <a:spcPct val="100000"/>
              </a:lnSpc>
              <a:spcBef>
                <a:spcPts val="2400"/>
              </a:spcBef>
              <a:buClr>
                <a:srgbClr val="404040"/>
              </a:buClr>
              <a:buAutoNum type="arabicPeriod"/>
              <a:tabLst>
                <a:tab pos="8402638" algn="r"/>
              </a:tabLst>
            </a:pPr>
            <a:endParaRPr lang="en-US" sz="1800" b="0" dirty="0">
              <a:solidFill>
                <a:schemeClr val="tx1"/>
              </a:solidFill>
            </a:endParaRPr>
          </a:p>
        </p:txBody>
      </p:sp>
      <p:sp>
        <p:nvSpPr>
          <p:cNvPr id="4" name="TextBox 3">
            <a:extLst>
              <a:ext uri="{FF2B5EF4-FFF2-40B4-BE49-F238E27FC236}">
                <a16:creationId xmlns:a16="http://schemas.microsoft.com/office/drawing/2014/main" id="{21DE111D-89D1-0788-221A-C020B7E31B22}"/>
              </a:ext>
            </a:extLst>
          </p:cNvPr>
          <p:cNvSpPr txBox="1"/>
          <p:nvPr/>
        </p:nvSpPr>
        <p:spPr>
          <a:xfrm>
            <a:off x="4352080" y="2023977"/>
            <a:ext cx="4005719" cy="4462760"/>
          </a:xfrm>
          <a:prstGeom prst="rect">
            <a:avLst/>
          </a:prstGeom>
          <a:noFill/>
        </p:spPr>
        <p:txBody>
          <a:bodyPr wrap="square">
            <a:spAutoFit/>
          </a:bodyPr>
          <a:lstStyle/>
          <a:p>
            <a:pPr marL="342900" lvl="1" indent="-342900">
              <a:lnSpc>
                <a:spcPct val="100000"/>
              </a:lnSpc>
              <a:spcBef>
                <a:spcPts val="2400"/>
              </a:spcBef>
              <a:buClr>
                <a:srgbClr val="404040"/>
              </a:buClr>
              <a:buFont typeface="+mj-lt"/>
              <a:buAutoNum type="arabicPeriod" startAt="10"/>
              <a:tabLst>
                <a:tab pos="8402638" algn="r"/>
              </a:tabLst>
            </a:pPr>
            <a:r>
              <a:rPr lang="en-US" sz="1700" b="0" dirty="0">
                <a:latin typeface="Arial"/>
                <a:cs typeface="Arial"/>
              </a:rPr>
              <a:t>Legal Authority and Compliance</a:t>
            </a:r>
          </a:p>
          <a:p>
            <a:pPr marL="342900" lvl="1" indent="-342900">
              <a:lnSpc>
                <a:spcPct val="100000"/>
              </a:lnSpc>
              <a:spcBef>
                <a:spcPts val="2400"/>
              </a:spcBef>
              <a:buClr>
                <a:srgbClr val="404040"/>
              </a:buClr>
              <a:buAutoNum type="arabicPeriod" startAt="10"/>
              <a:tabLst>
                <a:tab pos="8402638" algn="r"/>
              </a:tabLst>
            </a:pPr>
            <a:r>
              <a:rPr lang="en-US" sz="1700" b="0" dirty="0">
                <a:latin typeface="Arial"/>
                <a:cs typeface="Arial"/>
              </a:rPr>
              <a:t>Legal Authority of the Registrar</a:t>
            </a:r>
          </a:p>
          <a:p>
            <a:pPr marL="342900" lvl="1" indent="-342900">
              <a:lnSpc>
                <a:spcPct val="100000"/>
              </a:lnSpc>
              <a:spcBef>
                <a:spcPts val="2400"/>
              </a:spcBef>
              <a:buClr>
                <a:srgbClr val="404040"/>
              </a:buClr>
              <a:buAutoNum type="arabicPeriod" startAt="10"/>
              <a:tabLst>
                <a:tab pos="8402638" algn="r"/>
              </a:tabLst>
            </a:pPr>
            <a:r>
              <a:rPr lang="en-US" sz="1700" b="0" dirty="0">
                <a:latin typeface="Arial"/>
                <a:cs typeface="Arial"/>
              </a:rPr>
              <a:t>Reliability </a:t>
            </a:r>
          </a:p>
          <a:p>
            <a:pPr marL="342900" lvl="1" indent="-342900">
              <a:lnSpc>
                <a:spcPct val="100000"/>
              </a:lnSpc>
              <a:spcBef>
                <a:spcPts val="2400"/>
              </a:spcBef>
              <a:buClr>
                <a:srgbClr val="404040"/>
              </a:buClr>
              <a:buAutoNum type="arabicPeriod" startAt="10"/>
              <a:tabLst>
                <a:tab pos="8402638" algn="r"/>
              </a:tabLst>
            </a:pPr>
            <a:r>
              <a:rPr lang="en-US" sz="1700" b="0" dirty="0">
                <a:latin typeface="Arial"/>
                <a:cs typeface="Arial"/>
              </a:rPr>
              <a:t>Retention </a:t>
            </a:r>
          </a:p>
          <a:p>
            <a:pPr marL="342900" lvl="1" indent="-342900">
              <a:lnSpc>
                <a:spcPct val="100000"/>
              </a:lnSpc>
              <a:spcBef>
                <a:spcPts val="2400"/>
              </a:spcBef>
              <a:buClr>
                <a:srgbClr val="404040"/>
              </a:buClr>
              <a:buAutoNum type="arabicPeriod" startAt="10"/>
              <a:tabLst>
                <a:tab pos="8402638" algn="r"/>
              </a:tabLst>
            </a:pPr>
            <a:r>
              <a:rPr lang="en-US" sz="1700" b="0" dirty="0">
                <a:latin typeface="Arial"/>
                <a:cs typeface="Arial"/>
              </a:rPr>
              <a:t>Timeliness</a:t>
            </a:r>
          </a:p>
          <a:p>
            <a:pPr marL="342900" lvl="1" indent="-342900">
              <a:lnSpc>
                <a:spcPct val="100000"/>
              </a:lnSpc>
              <a:spcBef>
                <a:spcPts val="2400"/>
              </a:spcBef>
              <a:buClr>
                <a:srgbClr val="404040"/>
              </a:buClr>
              <a:buAutoNum type="arabicPeriod" startAt="10"/>
              <a:tabLst>
                <a:tab pos="8402638" algn="r"/>
              </a:tabLst>
            </a:pPr>
            <a:r>
              <a:rPr lang="en-US" sz="1700" b="0" dirty="0">
                <a:latin typeface="Arial"/>
                <a:cs typeface="Arial"/>
              </a:rPr>
              <a:t>Trustworthiness</a:t>
            </a:r>
          </a:p>
          <a:p>
            <a:pPr marL="342900" lvl="1" indent="-342900">
              <a:lnSpc>
                <a:spcPct val="100000"/>
              </a:lnSpc>
              <a:spcBef>
                <a:spcPts val="2400"/>
              </a:spcBef>
              <a:buClr>
                <a:srgbClr val="404040"/>
              </a:buClr>
              <a:buAutoNum type="arabicPeriod" startAt="10"/>
              <a:tabLst>
                <a:tab pos="8402638" algn="r"/>
              </a:tabLst>
            </a:pPr>
            <a:r>
              <a:rPr lang="en-US" sz="1700" b="0" dirty="0">
                <a:latin typeface="Arial"/>
                <a:cs typeface="Arial"/>
              </a:rPr>
              <a:t>User-Centered Design</a:t>
            </a:r>
          </a:p>
          <a:p>
            <a:pPr marL="342900" lvl="1" indent="-342900">
              <a:lnSpc>
                <a:spcPct val="100000"/>
              </a:lnSpc>
              <a:spcBef>
                <a:spcPts val="2400"/>
              </a:spcBef>
              <a:buClr>
                <a:srgbClr val="404040"/>
              </a:buClr>
              <a:buAutoNum type="arabicPeriod" startAt="10"/>
              <a:tabLst>
                <a:tab pos="8402638" algn="r"/>
              </a:tabLst>
            </a:pPr>
            <a:r>
              <a:rPr lang="en-US" sz="1700" b="0" dirty="0">
                <a:latin typeface="Arial"/>
                <a:cs typeface="Arial"/>
              </a:rPr>
              <a:t>Validation</a:t>
            </a:r>
          </a:p>
        </p:txBody>
      </p:sp>
    </p:spTree>
    <p:extLst>
      <p:ext uri="{BB962C8B-B14F-4D97-AF65-F5344CB8AC3E}">
        <p14:creationId xmlns:p14="http://schemas.microsoft.com/office/powerpoint/2010/main" val="3754198453"/>
      </p:ext>
    </p:extLst>
  </p:cSld>
  <p:clrMapOvr>
    <a:masterClrMapping/>
  </p:clrMapOvr>
</p:sld>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FC Documents" ma:contentTypeID="0x010100F7C1122C930FCD499498735410D283DB00DA8445D22143594AAED53AB7CF41C1DE" ma:contentTypeVersion="30" ma:contentTypeDescription="" ma:contentTypeScope="" ma:versionID="ac41d617da30cf27fd8b98f5319a9b9e">
  <xsd:schema xmlns:xsd="http://www.w3.org/2001/XMLSchema" xmlns:xs="http://www.w3.org/2001/XMLSchema" xmlns:p="http://schemas.microsoft.com/office/2006/metadata/properties" xmlns:ns2="53a486a8-c207-48cc-b62a-f9a9ff97c6fd" xmlns:ns3="3e02667f-0271-471b-bd6e-11a2e16def1d" xmlns:ns4="d1d4a0d8-3087-4aea-9f04-28c2a73954c8" targetNamespace="http://schemas.microsoft.com/office/2006/metadata/properties" ma:root="true" ma:fieldsID="5eba3bdda782b3d681ab0705cab49127" ns2:_="" ns3:_="" ns4:_="">
    <xsd:import namespace="53a486a8-c207-48cc-b62a-f9a9ff97c6fd"/>
    <xsd:import namespace="3e02667f-0271-471b-bd6e-11a2e16def1d"/>
    <xsd:import namespace="d1d4a0d8-3087-4aea-9f04-28c2a73954c8"/>
    <xsd:element name="properties">
      <xsd:complexType>
        <xsd:sequence>
          <xsd:element name="documentManagement">
            <xsd:complexType>
              <xsd:all>
                <xsd:element ref="ns2:IFCAuthors" minOccurs="0"/>
                <xsd:element ref="ns2:IFCDescriptions" minOccurs="0"/>
                <xsd:element ref="ns2:Behalf_x0020_Of" minOccurs="0"/>
                <xsd:element ref="ns2:Scheduled_x0020_On"/>
                <xsd:element ref="ns2:Audience1" minOccurs="0"/>
                <xsd:element ref="ns2:DocumentCategory1" minOccurs="0"/>
                <xsd:element ref="ns2:k8076a9f69604156ab88907d05a67fcc" minOccurs="0"/>
                <xsd:element ref="ns2:c818ac2f70d646ecb39715b001d95424" minOccurs="0"/>
                <xsd:element ref="ns2:p9e76f5e2f334b698307dc191b8c215b" minOccurs="0"/>
                <xsd:element ref="ns2:p1ebd658b406459880cbd13e29d90a5d" minOccurs="0"/>
                <xsd:element ref="ns2:j2907769b60b4746927e0d8299bf09a9" minOccurs="0"/>
                <xsd:element ref="ns3:TaxCatchAll" minOccurs="0"/>
                <xsd:element ref="ns3:TaxCatchAllLabel" minOccurs="0"/>
                <xsd:element ref="ns2:f264e9fd83a24378ac455e2bf0857fdd" minOccurs="0"/>
                <xsd:element ref="ns4:MediaServiceAutoKeyPoints" minOccurs="0"/>
                <xsd:element ref="ns4:MediaServiceKeyPoints" minOccurs="0"/>
                <xsd:element ref="ns4:bp9n" minOccurs="0"/>
                <xsd:element ref="ns4:MediaServiceDateTaken" minOccurs="0"/>
                <xsd:element ref="ns4:MediaLengthInSeconds" minOccurs="0"/>
                <xsd:element ref="ns2:Auto-tagging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486a8-c207-48cc-b62a-f9a9ff97c6fd" elementFormDefault="qualified">
    <xsd:import namespace="http://schemas.microsoft.com/office/2006/documentManagement/types"/>
    <xsd:import namespace="http://schemas.microsoft.com/office/infopath/2007/PartnerControls"/>
    <xsd:element name="IFCAuthors" ma:index="2" nillable="true" ma:displayName="Author(s)" ma:list="UserInfo" ma:SharePointGroup="0" ma:internalName="IFCAuthor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FCDescriptions" ma:index="3" nillable="true" ma:displayName="Item Description" ma:internalName="IFCDescriptions" ma:readOnly="false">
      <xsd:simpleType>
        <xsd:restriction base="dms:Note">
          <xsd:maxLength value="255"/>
        </xsd:restriction>
      </xsd:simpleType>
    </xsd:element>
    <xsd:element name="Behalf_x0020_Of" ma:index="4" nillable="true" ma:displayName="Behalf Of" ma:list="UserInfo" ma:SharePointGroup="0" ma:internalName="Behalf_x0020_Of"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cheduled_x0020_On" ma:index="11" ma:displayName="Scheduled On" ma:format="DateTime" ma:internalName="Scheduled_x0020_On" ma:readOnly="false">
      <xsd:simpleType>
        <xsd:restriction base="dms:DateTime"/>
      </xsd:simpleType>
    </xsd:element>
    <xsd:element name="Audience1" ma:index="12" nillable="true" ma:displayName="Audience" ma:list="UserInfo" ma:SearchPeopleOnly="false" ma:SharePointGroup="0" ma:internalName="Audience1"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Category1" ma:index="13" nillable="true" ma:displayName="DocumentCategory" ma:default="Regional Strategy" ma:format="Dropdown" ma:internalName="DocumentCategory1" ma:readOnly="false">
      <xsd:simpleType>
        <xsd:restriction base="dms:Choice">
          <xsd:enumeration value="Regional Strategy"/>
        </xsd:restriction>
      </xsd:simpleType>
    </xsd:element>
    <xsd:element name="k8076a9f69604156ab88907d05a67fcc" ma:index="15" ma:taxonomy="true" ma:internalName="k8076a9f69604156ab88907d05a67fcc" ma:taxonomyFieldName="IFCGeographicArea" ma:displayName="Geographic Areas" ma:readOnly="false" ma:fieldId="{48076a9f-6960-4156-ab88-907d05a67fcc}" ma:taxonomyMulti="true" ma:sspId="2a6c10d7-b926-4fc0-945e-3cbf5049f6bd" ma:termSetId="7c26c7c8-8a82-40e5-b80d-0c08dbf2065f" ma:anchorId="00000000-0000-0000-0000-000000000000" ma:open="false" ma:isKeyword="false">
      <xsd:complexType>
        <xsd:sequence>
          <xsd:element ref="pc:Terms" minOccurs="0" maxOccurs="1"/>
        </xsd:sequence>
      </xsd:complexType>
    </xsd:element>
    <xsd:element name="c818ac2f70d646ecb39715b001d95424" ma:index="17" ma:taxonomy="true" ma:internalName="c818ac2f70d646ecb39715b001d95424" ma:taxonomyFieldName="IFCBusinessFunctions" ma:displayName="Business Functions" ma:readOnly="false" ma:default="" ma:fieldId="{c818ac2f-70d6-46ec-b397-15b001d95424}" ma:taxonomyMulti="true" ma:sspId="2a6c10d7-b926-4fc0-945e-3cbf5049f6bd" ma:termSetId="7156ab30-917d-499e-bf2a-5bb7c0abca8a" ma:anchorId="00000000-0000-0000-0000-000000000000" ma:open="false" ma:isKeyword="false">
      <xsd:complexType>
        <xsd:sequence>
          <xsd:element ref="pc:Terms" minOccurs="0" maxOccurs="1"/>
        </xsd:sequence>
      </xsd:complexType>
    </xsd:element>
    <xsd:element name="p9e76f5e2f334b698307dc191b8c215b" ma:index="19" nillable="true" ma:taxonomy="true" ma:internalName="p9e76f5e2f334b698307dc191b8c215b" ma:taxonomyFieldName="IFCEnterpriseTopics" ma:displayName="Enterprise Topics" ma:readOnly="false" ma:fieldId="{99e76f5e-2f33-4b69-8307-dc191b8c215b}" ma:taxonomyMulti="true" ma:sspId="2a6c10d7-b926-4fc0-945e-3cbf5049f6bd" ma:termSetId="e98f8286-c071-472a-b06f-792136522071" ma:anchorId="00000000-0000-0000-0000-000000000000" ma:open="false" ma:isKeyword="false">
      <xsd:complexType>
        <xsd:sequence>
          <xsd:element ref="pc:Terms" minOccurs="0" maxOccurs="1"/>
        </xsd:sequence>
      </xsd:complexType>
    </xsd:element>
    <xsd:element name="p1ebd658b406459880cbd13e29d90a5d" ma:index="21" ma:taxonomy="true" ma:internalName="p1ebd658b406459880cbd13e29d90a5d" ma:taxonomyFieldName="IFCSectorSubSector" ma:displayName="Sector/SubSectors" ma:readOnly="false" ma:fieldId="{91ebd658-b406-4598-80cb-d13e29d90a5d}" ma:taxonomyMulti="true" ma:sspId="2a6c10d7-b926-4fc0-945e-3cbf5049f6bd" ma:termSetId="a6e4dfd9-78bf-4ebe-9132-83ab4e51a0e0" ma:anchorId="00000000-0000-0000-0000-000000000000" ma:open="false" ma:isKeyword="false">
      <xsd:complexType>
        <xsd:sequence>
          <xsd:element ref="pc:Terms" minOccurs="0" maxOccurs="1"/>
        </xsd:sequence>
      </xsd:complexType>
    </xsd:element>
    <xsd:element name="j2907769b60b4746927e0d8299bf09a9" ma:index="23" ma:taxonomy="true" ma:internalName="j2907769b60b4746927e0d8299bf09a9" ma:taxonomyFieldName="Posted_x0020_To" ma:displayName="Posted To" ma:readOnly="false" ma:fieldId="{32907769-b60b-4746-927e-0d8299bf09a9}" ma:taxonomyMulti="true" ma:sspId="2a6c10d7-b926-4fc0-945e-3cbf5049f6bd" ma:termSetId="deb3d494-2cad-4e74-8e57-51f20bed90ec" ma:anchorId="00000000-0000-0000-0000-000000000000" ma:open="true" ma:isKeyword="false">
      <xsd:complexType>
        <xsd:sequence>
          <xsd:element ref="pc:Terms" minOccurs="0" maxOccurs="1"/>
        </xsd:sequence>
      </xsd:complexType>
    </xsd:element>
    <xsd:element name="f264e9fd83a24378ac455e2bf0857fdd" ma:index="26" ma:taxonomy="true" ma:internalName="f264e9fd83a24378ac455e2bf0857fdd" ma:taxonomyFieldName="IFCDocumentTypes" ma:displayName="Document Types" ma:readOnly="false" ma:fieldId="{f264e9fd-83a2-4378-ac45-5e2bf0857fdd}" ma:taxonomyMulti="true" ma:sspId="2a6c10d7-b926-4fc0-945e-3cbf5049f6bd" ma:termSetId="87139d26-2230-4ebd-9f76-725381010c84" ma:anchorId="00000000-0000-0000-0000-000000000000" ma:open="false" ma:isKeyword="false">
      <xsd:complexType>
        <xsd:sequence>
          <xsd:element ref="pc:Terms" minOccurs="0" maxOccurs="1"/>
        </xsd:sequence>
      </xsd:complexType>
    </xsd:element>
    <xsd:element name="Auto-tagging_x0020_Status" ma:index="33" nillable="true" ma:displayName="Auto-tagging Status" ma:format="Dropdown" ma:internalName="Auto_x002d_tagging_x0020_Status" ma:readOnly="false">
      <xsd:simpleType>
        <xsd:restriction base="dms:Choice">
          <xsd:enumeration value="Auto-tags generated. Review metadata."/>
          <xsd:enumeration value="Completed"/>
          <xsd:enumeration value="File too large. Update metadata manually."/>
          <xsd:enumeration value="No metadata found. Update manually."/>
          <xsd:enumeration value="System timeout. No metadata generated. Try again; use the “Auto-tag” button."/>
          <xsd:enumeration value="Unable to tag. Select &quot;Apply auto-tag&quot; in applicable column(s), then use &quot;Auto-tag&quot; button."/>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51a53070-76e3-432b-8e20-1f4b1ec66c46}" ma:internalName="TaxCatchAll" ma:readOnly="false" ma:showField="CatchAllData" ma:web="53a486a8-c207-48cc-b62a-f9a9ff97c6fd">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51a53070-76e3-432b-8e20-1f4b1ec66c46}" ma:internalName="TaxCatchAllLabel" ma:readOnly="true" ma:showField="CatchAllDataLabel" ma:web="53a486a8-c207-48cc-b62a-f9a9ff97c6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d4a0d8-3087-4aea-9f04-28c2a73954c8" elementFormDefault="qualified">
    <xsd:import namespace="http://schemas.microsoft.com/office/2006/documentManagement/types"/>
    <xsd:import namespace="http://schemas.microsoft.com/office/infopath/2007/PartnerControls"/>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bp9n" ma:index="30" nillable="true" ma:displayName="Date and time" ma:internalName="bp9n">
      <xsd:simpleType>
        <xsd:restriction base="dms:DateTime"/>
      </xsd:simpleType>
    </xsd:element>
    <xsd:element name="MediaServiceDateTaken" ma:index="31" nillable="true" ma:displayName="MediaServiceDateTaken" ma:hidden="true" ma:internalName="MediaServiceDateTaken" ma:readOnly="true">
      <xsd:simpleType>
        <xsd:restriction base="dms:Text"/>
      </xsd:simpleType>
    </xsd:element>
    <xsd:element name="MediaLengthInSeconds" ma:index="3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ehalf_x0020_Of xmlns="53a486a8-c207-48cc-b62a-f9a9ff97c6fd">
      <UserInfo>
        <DisplayName/>
        <AccountId xsi:nil="true"/>
        <AccountType/>
      </UserInfo>
    </Behalf_x0020_Of>
    <Audience1 xmlns="53a486a8-c207-48cc-b62a-f9a9ff97c6fd">
      <UserInfo>
        <DisplayName/>
        <AccountId xsi:nil="true"/>
        <AccountType/>
      </UserInfo>
    </Audience1>
    <Scheduled_x0020_On xmlns="53a486a8-c207-48cc-b62a-f9a9ff97c6fd"/>
    <IFCDescriptions xmlns="53a486a8-c207-48cc-b62a-f9a9ff97c6fd" xsi:nil="true"/>
    <f264e9fd83a24378ac455e2bf0857fdd xmlns="53a486a8-c207-48cc-b62a-f9a9ff97c6f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3ce08a7a-d8a8-4ba0-ab0b-4d220f72b172</TermId>
        </TermInfo>
      </Terms>
    </f264e9fd83a24378ac455e2bf0857fdd>
    <DocumentCategory1 xmlns="53a486a8-c207-48cc-b62a-f9a9ff97c6fd">Regional Strategy</DocumentCategory1>
    <p1ebd658b406459880cbd13e29d90a5d xmlns="53a486a8-c207-48cc-b62a-f9a9ff97c6fd">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f1ef37a4-cb93-431d-8e19-3f0b57149d55</TermId>
        </TermInfo>
      </Terms>
    </p1ebd658b406459880cbd13e29d90a5d>
    <TaxCatchAll xmlns="3e02667f-0271-471b-bd6e-11a2e16def1d">
      <Value>99</Value>
      <Value>98</Value>
      <Value>91</Value>
      <Value>21</Value>
      <Value>20</Value>
      <Value>19</Value>
    </TaxCatchAll>
    <IFCAuthors xmlns="53a486a8-c207-48cc-b62a-f9a9ff97c6fd">
      <UserInfo>
        <DisplayName/>
        <AccountId xsi:nil="true"/>
        <AccountType/>
      </UserInfo>
    </IFCAuthors>
    <p9e76f5e2f334b698307dc191b8c215b xmlns="53a486a8-c207-48cc-b62a-f9a9ff97c6fd">
      <Terms xmlns="http://schemas.microsoft.com/office/infopath/2007/PartnerControls"/>
    </p9e76f5e2f334b698307dc191b8c215b>
    <k8076a9f69604156ab88907d05a67fcc xmlns="53a486a8-c207-48cc-b62a-f9a9ff97c6fd">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cf98b6a5-01fe-4dd7-b3d9-d79e96748567</TermId>
        </TermInfo>
      </Terms>
    </k8076a9f69604156ab88907d05a67fcc>
    <c818ac2f70d646ecb39715b001d95424 xmlns="53a486a8-c207-48cc-b62a-f9a9ff97c6fd">
      <Terms xmlns="http://schemas.microsoft.com/office/infopath/2007/PartnerControls">
        <TermInfo xmlns="http://schemas.microsoft.com/office/infopath/2007/PartnerControls">
          <TermName xmlns="http://schemas.microsoft.com/office/infopath/2007/PartnerControls">Brand Management and Marketing</TermName>
          <TermId xmlns="http://schemas.microsoft.com/office/infopath/2007/PartnerControls">fff2cca8-5219-414a-8c43-822cb61acbc7</TermId>
        </TermInfo>
        <TermInfo xmlns="http://schemas.microsoft.com/office/infopath/2007/PartnerControls">
          <TermName xmlns="http://schemas.microsoft.com/office/infopath/2007/PartnerControls">Standards and Guidelines</TermName>
          <TermId xmlns="http://schemas.microsoft.com/office/infopath/2007/PartnerControls">d336fd0d-266f-441d-90c2-facad9bfc823</TermId>
        </TermInfo>
      </Terms>
    </c818ac2f70d646ecb39715b001d95424>
    <j2907769b60b4746927e0d8299bf09a9 xmlns="53a486a8-c207-48cc-b62a-f9a9ff97c6fd">
      <Terms xmlns="http://schemas.microsoft.com/office/infopath/2007/PartnerControls">
        <TermInfo xmlns="http://schemas.microsoft.com/office/infopath/2007/PartnerControls">
          <TermName xmlns="http://schemas.microsoft.com/office/infopath/2007/PartnerControls">IFC Communications Portal (PCO VPU)</TermName>
          <TermId xmlns="http://schemas.microsoft.com/office/infopath/2007/PartnerControls">9b9dc040-450c-4330-aa87-a7b6e8916b62</TermId>
        </TermInfo>
      </Terms>
    </j2907769b60b4746927e0d8299bf09a9>
    <bp9n xmlns="d1d4a0d8-3087-4aea-9f04-28c2a73954c8" xsi:nil="true"/>
    <Auto-tagging_x0020_Status xmlns="53a486a8-c207-48cc-b62a-f9a9ff97c6fd" xsi:nil="true"/>
  </documentManagement>
</p:properties>
</file>

<file path=customXml/itemProps1.xml><?xml version="1.0" encoding="utf-8"?>
<ds:datastoreItem xmlns:ds="http://schemas.openxmlformats.org/officeDocument/2006/customXml" ds:itemID="{2BAEC10A-ECF2-4183-9DCC-E93FD999A03F}">
  <ds:schemaRefs>
    <ds:schemaRef ds:uri="http://schemas.microsoft.com/sharepoint/v3/contenttype/forms"/>
  </ds:schemaRefs>
</ds:datastoreItem>
</file>

<file path=customXml/itemProps2.xml><?xml version="1.0" encoding="utf-8"?>
<ds:datastoreItem xmlns:ds="http://schemas.openxmlformats.org/officeDocument/2006/customXml" ds:itemID="{EBA3DA58-4BAA-4CD0-8278-82A6945F0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a486a8-c207-48cc-b62a-f9a9ff97c6fd"/>
    <ds:schemaRef ds:uri="3e02667f-0271-471b-bd6e-11a2e16def1d"/>
    <ds:schemaRef ds:uri="d1d4a0d8-3087-4aea-9f04-28c2a7395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FF3659-182C-473F-A542-CCB373BCCEFE}">
  <ds:schemaRefs>
    <ds:schemaRef ds:uri="http://schemas.microsoft.com/office/2006/metadata/properties"/>
    <ds:schemaRef ds:uri="http://schemas.microsoft.com/office/infopath/2007/PartnerControls"/>
    <ds:schemaRef ds:uri="53a486a8-c207-48cc-b62a-f9a9ff97c6fd"/>
    <ds:schemaRef ds:uri="3e02667f-0271-471b-bd6e-11a2e16def1d"/>
    <ds:schemaRef ds:uri="d1d4a0d8-3087-4aea-9f04-28c2a73954c8"/>
  </ds:schemaRefs>
</ds:datastoreItem>
</file>

<file path=docProps/app.xml><?xml version="1.0" encoding="utf-8"?>
<Properties xmlns="http://schemas.openxmlformats.org/officeDocument/2006/extended-properties" xmlns:vt="http://schemas.openxmlformats.org/officeDocument/2006/docPropsVTypes">
  <Template>IFC Fixed Logo</Template>
  <TotalTime>336</TotalTime>
  <Words>1475</Words>
  <Application>Microsoft Office PowerPoint</Application>
  <PresentationFormat>On-screen Show (4:3)</PresentationFormat>
  <Paragraphs>187</Paragraphs>
  <Slides>19</Slides>
  <Notes>13</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19</vt:i4>
      </vt:variant>
    </vt:vector>
  </HeadingPairs>
  <TitlesOfParts>
    <vt:vector size="37" baseType="lpstr">
      <vt:lpstr>Andes ExtraLight</vt:lpstr>
      <vt:lpstr>Arial</vt:lpstr>
      <vt:lpstr>Arial Bold</vt:lpstr>
      <vt:lpstr>Courier New</vt:lpstr>
      <vt:lpstr>Times New Roman</vt:lpstr>
      <vt:lpstr>Trebuchet MS</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Unidroit guidance on international best practice for security interest registration</vt:lpstr>
      <vt:lpstr>PowerPoint Presentation</vt:lpstr>
      <vt:lpstr>INTRODUCTION TO UNIDROIT </vt:lpstr>
      <vt:lpstr>INTRODUCTION TO UNIDROIT </vt:lpstr>
      <vt:lpstr>INTRODUCTION TO UNIDROIT </vt:lpstr>
      <vt:lpstr>GUIDANCE ON BEST PRACTICES FOR ELECTRONIC COLLATERAL REGISTRIES</vt:lpstr>
      <vt:lpstr>GUIDANCE ON BEST PRACTICES FOR ELECTRONIC COLLATERAL REGISTRIES</vt:lpstr>
      <vt:lpstr>GUIDANCE ON BEST PRACTICES FOR ELECTRONIC COLLATERAL REGISTRIES</vt:lpstr>
      <vt:lpstr>GUIDANCE ON BEST PRACTICES FOR ELECTRONIC COLLATERAL REGISTRIES</vt:lpstr>
      <vt:lpstr>PowerPoint Presentation</vt:lpstr>
      <vt:lpstr>PowerPoint Presentation</vt:lpstr>
      <vt:lpstr>PowerPoint Presentation</vt:lpstr>
      <vt:lpstr>GUIDANCE ON BEST PRACTICES FOR ELECTRONIC COLLATERAL REGISTRIES</vt:lpstr>
      <vt:lpstr>GUIDANCE ON BEST PRACTICES FOR ELECTRONIC COLLATERAL REGISTRIES</vt:lpstr>
      <vt:lpstr>REGISTRIES UNDER UNIDROIT INSTRUMENTS</vt:lpstr>
      <vt:lpstr>REGISTRIES UNDER UNIDROIT INSTRUMENTS</vt:lpstr>
      <vt:lpstr>REGISTRIES UNDER UNIDROIT INSTRUMENTS</vt:lpstr>
      <vt:lpstr>REGISTRIES UNDER UNIDROIT INSTRUMENTS</vt:lpstr>
      <vt:lpstr>FURTHER INFORMATION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IFC Corporate PowerPoint Template Standard 2017</dc:title>
  <dc:creator>Robert Palmer Wright</dc:creator>
  <cp:lastModifiedBy>Hoa Thuy Tran</cp:lastModifiedBy>
  <cp:revision>10</cp:revision>
  <cp:lastPrinted>2014-06-13T17:21:24Z</cp:lastPrinted>
  <dcterms:created xsi:type="dcterms:W3CDTF">2014-08-08T18:45:38Z</dcterms:created>
  <dcterms:modified xsi:type="dcterms:W3CDTF">2022-12-13T07:43:02Z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0x010100F7C1122C930FCD499498735410D283DB00DA8445D22143594AAED53AB7CF41C1DE</vt:lpwstr>
  </property>
  <property fmtid="{D5CDD505-2E9C-101B-9397-08002B2CF9AE}" pid="3" name="IFCDocumentTypes">
    <vt:lpwstr>20;#Template|3ce08a7a-d8a8-4ba0-ab0b-4d220f72b172</vt:lpwstr>
  </property>
  <property fmtid="{D5CDD505-2E9C-101B-9397-08002B2CF9AE}" pid="4" name="IFCGeographicArea">
    <vt:lpwstr>19;#None|cf98b6a5-01fe-4dd7-b3d9-d79e96748567</vt:lpwstr>
  </property>
  <property fmtid="{D5CDD505-2E9C-101B-9397-08002B2CF9AE}" pid="5" name="IFCBusinessFunctions">
    <vt:lpwstr>98;#Brand Management and Marketing|fff2cca8-5219-414a-8c43-822cb61acbc7;#99;#Standards and Guidelines|d336fd0d-266f-441d-90c2-facad9bfc823</vt:lpwstr>
  </property>
  <property fmtid="{D5CDD505-2E9C-101B-9397-08002B2CF9AE}" pid="6" name="IFCEnterpriseTopics">
    <vt:lpwstr/>
  </property>
  <property fmtid="{D5CDD505-2E9C-101B-9397-08002B2CF9AE}" pid="7" name="IFCSectorSubSector">
    <vt:lpwstr>21;#None|f1ef37a4-cb93-431d-8e19-3f0b57149d55</vt:lpwstr>
  </property>
  <property fmtid="{D5CDD505-2E9C-101B-9397-08002B2CF9AE}" pid="8" name="Posted_x0020_To">
    <vt:lpwstr/>
  </property>
  <property fmtid="{D5CDD505-2E9C-101B-9397-08002B2CF9AE}" pid="9" name="Posted To">
    <vt:lpwstr>91;#IFC Communications Portal (PCO VPU)|9b9dc040-450c-4330-aa87-a7b6e8916b62</vt:lpwstr>
  </property>
</Properties>
</file>