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1" r:id="rId2"/>
    <p:sldId id="435" r:id="rId3"/>
    <p:sldId id="440" r:id="rId4"/>
    <p:sldId id="439" r:id="rId5"/>
    <p:sldId id="438" r:id="rId6"/>
    <p:sldId id="432" r:id="rId7"/>
    <p:sldId id="427" r:id="rId8"/>
    <p:sldId id="430" r:id="rId9"/>
    <p:sldId id="436" r:id="rId10"/>
    <p:sldId id="431" r:id="rId11"/>
    <p:sldId id="441" r:id="rId12"/>
    <p:sldId id="433" r:id="rId13"/>
    <p:sldId id="434" r:id="rId14"/>
    <p:sldId id="423" r:id="rId15"/>
    <p:sldId id="419" r:id="rId16"/>
    <p:sldId id="421" r:id="rId17"/>
  </p:sldIdLst>
  <p:sldSz cx="12192000" cy="68580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ECBA"/>
    <a:srgbClr val="A4FEA0"/>
    <a:srgbClr val="006666"/>
    <a:srgbClr val="CCFF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85384" autoAdjust="0"/>
  </p:normalViewPr>
  <p:slideViewPr>
    <p:cSldViewPr>
      <p:cViewPr varScale="1">
        <p:scale>
          <a:sx n="91" d="100"/>
          <a:sy n="91" d="100"/>
        </p:scale>
        <p:origin x="101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C8A118-2B57-480B-967C-094D3A64D1DA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39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Fare clic per modificare gli stili del testo dello schema</a:t>
            </a:r>
          </a:p>
          <a:p>
            <a:pPr lvl="1"/>
            <a:r>
              <a:rPr lang="pt-BR" noProof="0"/>
              <a:t>Secondo livello</a:t>
            </a:r>
          </a:p>
          <a:p>
            <a:pPr lvl="2"/>
            <a:r>
              <a:rPr lang="pt-BR" noProof="0"/>
              <a:t>Terzo livello</a:t>
            </a:r>
          </a:p>
          <a:p>
            <a:pPr lvl="3"/>
            <a:r>
              <a:rPr lang="pt-BR" noProof="0"/>
              <a:t>Quarto livello</a:t>
            </a:r>
          </a:p>
          <a:p>
            <a:pPr lvl="4"/>
            <a:r>
              <a:rPr lang="pt-BR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5F911E-6344-4BC3-A667-3DBB8E7397F4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453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090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3870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0195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753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9242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090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048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39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5124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400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8429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0195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351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9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5B6F2-4CC2-4A58-8604-207971E008B6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68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BD3B6-FCD4-4862-979E-67522CB77371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54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318FA-9CE4-43A4-A912-34D8F8B3BCFD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729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59F39-7C48-4B73-B8C6-28B452EFABA6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0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C60D1-7CBA-4E4B-9714-CEA420D7DAB8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26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D5FB-3B6A-4A6F-B624-60C913517284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85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AD36C-1289-400D-824B-A29D0A8C3B43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49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037F0-6E51-45C6-9403-FD243669817F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02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F400B-DB43-412D-B409-65AA03B39B87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71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C4E82-45F9-491F-B277-1493E14AE659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26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BF999-B15D-480F-A358-F97763E15998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874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Fare clic per modificare gli stili del testo dello schema</a:t>
            </a:r>
          </a:p>
          <a:p>
            <a:pPr lvl="1"/>
            <a:r>
              <a:rPr lang="pt-BR"/>
              <a:t>Secondo livello</a:t>
            </a:r>
          </a:p>
          <a:p>
            <a:pPr lvl="2"/>
            <a:r>
              <a:rPr lang="pt-BR"/>
              <a:t>Terzo livello</a:t>
            </a:r>
          </a:p>
          <a:p>
            <a:pPr lvl="3"/>
            <a:r>
              <a:rPr lang="pt-BR"/>
              <a:t>Quarto livello</a:t>
            </a:r>
          </a:p>
          <a:p>
            <a:pPr lvl="4"/>
            <a:r>
              <a:rPr lang="pt-BR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pt-BR"/>
              <a:t>28 Via Panisperna, 00184 Roma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51FF2A-E2E8-476B-A636-762328D413AC}" type="slidenum">
              <a:rPr lang="pt-BR"/>
              <a:pPr>
                <a:defRPr/>
              </a:pPr>
              <a:t>‹N›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https://www.unidroit.org/english/guides/2015contractfarming/cf-guide-2015-e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9376" y="1340768"/>
            <a:ext cx="10873208" cy="5184577"/>
          </a:xfrm>
          <a:ln w="19050">
            <a:solidFill>
              <a:srgbClr val="00B050"/>
            </a:solidFill>
          </a:ln>
        </p:spPr>
        <p:txBody>
          <a:bodyPr vert="horz" wrap="square" lIns="0" tIns="45720" rIns="10800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endParaRPr lang="en-US" b="1" dirty="0">
              <a:solidFill>
                <a:srgbClr val="006666"/>
              </a:solidFill>
            </a:endParaRPr>
          </a:p>
          <a:p>
            <a:pPr algn="ctr" eaLnBrk="1" hangingPunct="1">
              <a:buNone/>
            </a:pPr>
            <a:r>
              <a:rPr lang="en-US" b="1" dirty="0">
                <a:solidFill>
                  <a:srgbClr val="006666"/>
                </a:solidFill>
              </a:rPr>
              <a:t>Uniform Law for Sustainable Development:</a:t>
            </a:r>
          </a:p>
          <a:p>
            <a:pPr algn="ctr" eaLnBrk="1" hangingPunct="1">
              <a:buNone/>
            </a:pPr>
            <a:r>
              <a:rPr lang="en-US" b="1" dirty="0">
                <a:solidFill>
                  <a:srgbClr val="00B050"/>
                </a:solidFill>
              </a:rPr>
              <a:t>The UNIDROIT/FAO/IFAD Guide</a:t>
            </a:r>
          </a:p>
          <a:p>
            <a:pPr algn="ctr" eaLnBrk="1" hangingPunct="1">
              <a:buNone/>
            </a:pPr>
            <a:r>
              <a:rPr lang="en-US" b="1" dirty="0">
                <a:solidFill>
                  <a:srgbClr val="00B050"/>
                </a:solidFill>
              </a:rPr>
              <a:t>on Contract Farming</a:t>
            </a:r>
          </a:p>
          <a:p>
            <a:pPr algn="r" eaLnBrk="1" hangingPunct="1">
              <a:buNone/>
            </a:pPr>
            <a:endParaRPr lang="en-GB" sz="1200" b="1" dirty="0">
              <a:solidFill>
                <a:srgbClr val="006666"/>
              </a:solidFill>
            </a:endParaRPr>
          </a:p>
          <a:p>
            <a:pPr algn="r" eaLnBrk="1" hangingPunct="1">
              <a:buNone/>
            </a:pPr>
            <a:endParaRPr lang="en-GB" sz="1200" b="1" dirty="0">
              <a:solidFill>
                <a:srgbClr val="006666"/>
              </a:solidFill>
            </a:endParaRPr>
          </a:p>
          <a:p>
            <a:pPr algn="r" eaLnBrk="1" hangingPunct="1">
              <a:buNone/>
            </a:pPr>
            <a:endParaRPr lang="en-GB" sz="1200" b="1" dirty="0">
              <a:solidFill>
                <a:srgbClr val="006666"/>
              </a:solidFill>
            </a:endParaRPr>
          </a:p>
          <a:p>
            <a:pPr algn="ctr" eaLnBrk="1" hangingPunct="1">
              <a:buNone/>
            </a:pPr>
            <a:r>
              <a:rPr lang="en-GB" sz="1600" b="1" dirty="0">
                <a:solidFill>
                  <a:srgbClr val="006666"/>
                </a:solidFill>
              </a:rPr>
              <a:t>Prof. Anna Veneziano</a:t>
            </a:r>
          </a:p>
          <a:p>
            <a:pPr algn="ctr" eaLnBrk="1" hangingPunct="1">
              <a:buNone/>
            </a:pPr>
            <a:r>
              <a:rPr lang="en-GB" sz="1600" b="1" dirty="0">
                <a:solidFill>
                  <a:srgbClr val="006666"/>
                </a:solidFill>
              </a:rPr>
              <a:t>Deputy Secretary General</a:t>
            </a:r>
          </a:p>
          <a:p>
            <a:pPr algn="ctr" eaLnBrk="1" hangingPunct="1">
              <a:buNone/>
            </a:pPr>
            <a:r>
              <a:rPr lang="en-GB" sz="1600" b="1" dirty="0">
                <a:solidFill>
                  <a:srgbClr val="006666"/>
                </a:solidFill>
              </a:rPr>
              <a:t>UNIDROIT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97100" y="2708275"/>
            <a:ext cx="8229600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it-IT" sz="3200"/>
          </a:p>
        </p:txBody>
      </p:sp>
      <p:pic>
        <p:nvPicPr>
          <p:cNvPr id="2" name="Picture 4" descr="Text&#10;&#10;Description automatically generated">
            <a:extLst>
              <a:ext uri="{FF2B5EF4-FFF2-40B4-BE49-F238E27FC236}">
                <a16:creationId xmlns:a16="http://schemas.microsoft.com/office/drawing/2014/main" id="{3FD8DF71-B93F-BFA7-2574-157E0B6340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4908376" cy="10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78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703512" y="764704"/>
            <a:ext cx="8856984" cy="648072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POTENTIAL RISKS FOR PARTIES?</a:t>
            </a:r>
            <a:endParaRPr lang="en-GB" sz="2800" dirty="0"/>
          </a:p>
        </p:txBody>
      </p:sp>
      <p:pic>
        <p:nvPicPr>
          <p:cNvPr id="4" name="Picture 6" descr="Letter_intest_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8" y="0"/>
            <a:ext cx="6286500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0784E6-9F18-4D83-B835-AE62E36585DC}"/>
              </a:ext>
            </a:extLst>
          </p:cNvPr>
          <p:cNvSpPr txBox="1"/>
          <p:nvPr/>
        </p:nvSpPr>
        <p:spPr>
          <a:xfrm>
            <a:off x="6578952" y="1700808"/>
            <a:ext cx="3960440" cy="4678204"/>
          </a:xfrm>
          <a:prstGeom prst="rect">
            <a:avLst/>
          </a:prstGeom>
          <a:solidFill>
            <a:srgbClr val="D4ECBA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666"/>
              </a:solidFill>
              <a:latin typeface="Calibri"/>
            </a:endParaRPr>
          </a:p>
          <a:p>
            <a:r>
              <a:rPr lang="en-US" b="1" u="sng" dirty="0">
                <a:solidFill>
                  <a:srgbClr val="006666"/>
                </a:solidFill>
                <a:latin typeface="Calibri"/>
              </a:rPr>
              <a:t>POTENTIAL RISKS FOR FARMERS</a:t>
            </a:r>
            <a:r>
              <a:rPr lang="en-US" b="1" dirty="0">
                <a:solidFill>
                  <a:srgbClr val="006666"/>
                </a:solidFill>
                <a:latin typeface="Calibri"/>
              </a:rPr>
              <a:t>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6666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alibri"/>
              </a:rPr>
              <a:t>asymmetrical relationship </a:t>
            </a:r>
            <a:r>
              <a:rPr lang="en-US" sz="1600" b="1" dirty="0">
                <a:solidFill>
                  <a:srgbClr val="006666"/>
                </a:solidFill>
                <a:latin typeface="Calibri"/>
              </a:rPr>
              <a:t>in access to information, exposure to risks, bargaining power …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latin typeface="Calibri"/>
              </a:rPr>
              <a:t>small farmers in disadvantage </a:t>
            </a:r>
            <a:r>
              <a:rPr lang="en-US" sz="1600" b="1" dirty="0">
                <a:solidFill>
                  <a:srgbClr val="006666"/>
                </a:solidFill>
                <a:latin typeface="Calibri"/>
              </a:rPr>
              <a:t>against commercially oriented farmers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latin typeface="Calibri"/>
              </a:rPr>
              <a:t>potentially high dependency </a:t>
            </a:r>
            <a:r>
              <a:rPr lang="en-US" sz="1600" b="1" dirty="0">
                <a:solidFill>
                  <a:srgbClr val="006666"/>
                </a:solidFill>
                <a:latin typeface="Calibri"/>
              </a:rPr>
              <a:t>on the buyer regarding access to inputs, credit etc. and risk of growing indebtedness.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latin typeface="Calibri"/>
              </a:rPr>
              <a:t>risks of unfair conditions </a:t>
            </a:r>
            <a:r>
              <a:rPr lang="en-US" sz="1600" b="1" dirty="0">
                <a:solidFill>
                  <a:srgbClr val="006666"/>
                </a:solidFill>
                <a:latin typeface="Calibri"/>
              </a:rPr>
              <a:t>and fraudulent practices by buyer, with difficult or unavailable redress mechanisms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latin typeface="Calibri"/>
              </a:rPr>
              <a:t>shift to monoculture </a:t>
            </a:r>
            <a:r>
              <a:rPr lang="en-US" sz="1600" b="1" dirty="0">
                <a:solidFill>
                  <a:srgbClr val="006666"/>
                </a:solidFill>
                <a:latin typeface="Calibri"/>
              </a:rPr>
              <a:t>entails risks regarding access to subsistence crops, loss of biodiversity, environmental threats…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BF12767-E70C-4170-B1E1-802B73823953}"/>
              </a:ext>
            </a:extLst>
          </p:cNvPr>
          <p:cNvSpPr txBox="1"/>
          <p:nvPr/>
        </p:nvSpPr>
        <p:spPr>
          <a:xfrm>
            <a:off x="2171564" y="2564904"/>
            <a:ext cx="3960440" cy="260071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666"/>
              </a:solidFill>
              <a:latin typeface="Calibri"/>
            </a:endParaRPr>
          </a:p>
          <a:p>
            <a:r>
              <a:rPr lang="en-US" b="1" u="sng" dirty="0">
                <a:solidFill>
                  <a:srgbClr val="006666"/>
                </a:solidFill>
                <a:latin typeface="Calibri"/>
              </a:rPr>
              <a:t>POTENTIAL RISKS FOR CONTRACTORS</a:t>
            </a:r>
            <a:r>
              <a:rPr lang="en-US" b="1" dirty="0">
                <a:solidFill>
                  <a:srgbClr val="006666"/>
                </a:solidFill>
                <a:latin typeface="Calibri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1600" b="1" dirty="0">
                <a:solidFill>
                  <a:srgbClr val="006666"/>
                </a:solidFill>
                <a:latin typeface="Calibri"/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Calibri"/>
              </a:rPr>
              <a:t>viability of the investment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Calibri"/>
              </a:rPr>
              <a:t>Potentially high transaction costs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Calibri"/>
              </a:rPr>
              <a:t>Risk on farmers’ non compliance with quality requirement, proper use of inputs, delivery of the agreed commodity (no side-selling)…</a:t>
            </a:r>
          </a:p>
        </p:txBody>
      </p:sp>
    </p:spTree>
    <p:extLst>
      <p:ext uri="{BB962C8B-B14F-4D97-AF65-F5344CB8AC3E}">
        <p14:creationId xmlns:p14="http://schemas.microsoft.com/office/powerpoint/2010/main" val="3824174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419730" y="778676"/>
            <a:ext cx="11220886" cy="850124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UNIDROIT/FAO/IFAD LEGAL GUIDE: NATURE, PURPOSE, CONTENT </a:t>
            </a:r>
            <a:endParaRPr lang="en-GB" sz="28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0784E6-9F18-4D83-B835-AE62E36585DC}"/>
              </a:ext>
            </a:extLst>
          </p:cNvPr>
          <p:cNvSpPr txBox="1"/>
          <p:nvPr/>
        </p:nvSpPr>
        <p:spPr>
          <a:xfrm>
            <a:off x="407368" y="1628800"/>
            <a:ext cx="11521280" cy="43858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endParaRPr lang="en-US" sz="1600" b="1" dirty="0">
              <a:solidFill>
                <a:srgbClr val="006666"/>
              </a:solidFill>
              <a:latin typeface="Calibri"/>
            </a:endParaRPr>
          </a:p>
          <a:p>
            <a:pPr>
              <a:spcAft>
                <a:spcPts val="600"/>
              </a:spcAft>
            </a:pPr>
            <a:r>
              <a:rPr lang="en-US" sz="3600" b="1" dirty="0">
                <a:solidFill>
                  <a:srgbClr val="00B050"/>
                </a:solidFill>
                <a:latin typeface="Calibri"/>
              </a:rPr>
              <a:t>Promotion of good practices: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The aim is to reach a fair and enforceable agreement in application of basic principles: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Fair and loyal dealings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Transparency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Cooperation between parties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Effective and proportionate remedies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Easy and fair settlement of problems arising during performance and in final dispute resolution with a view to keeping the value of the relationship</a:t>
            </a:r>
          </a:p>
        </p:txBody>
      </p:sp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5DA2A1EB-5AC0-777D-EE8E-E814B65924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2388096" cy="51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63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523999" y="1268760"/>
            <a:ext cx="9108504" cy="936104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br>
              <a:rPr lang="en-US" sz="2400" b="1" dirty="0">
                <a:solidFill>
                  <a:srgbClr val="006666"/>
                </a:solidFill>
                <a:latin typeface="Calibri"/>
              </a:rPr>
            </a:br>
            <a:r>
              <a:rPr lang="en-US" sz="2800" b="1" dirty="0">
                <a:solidFill>
                  <a:srgbClr val="006666"/>
                </a:solidFill>
                <a:latin typeface="Calibri"/>
              </a:rPr>
              <a:t>CONTRACT FARMING</a:t>
            </a:r>
            <a:br>
              <a:rPr lang="en-US" sz="2800" b="1" dirty="0">
                <a:solidFill>
                  <a:srgbClr val="006666"/>
                </a:solidFill>
                <a:latin typeface="Calibri"/>
              </a:rPr>
            </a:br>
            <a:r>
              <a:rPr lang="en-US" sz="2800" b="1" dirty="0">
                <a:solidFill>
                  <a:srgbClr val="006666"/>
                </a:solidFill>
                <a:latin typeface="Calibri"/>
              </a:rPr>
              <a:t>IN THE UNIDROIT-FAO-IFAD LEGAL GUIDE</a:t>
            </a:r>
            <a:r>
              <a:rPr lang="en-US" sz="2400" b="1" dirty="0">
                <a:solidFill>
                  <a:srgbClr val="006666"/>
                </a:solidFill>
                <a:latin typeface="Calibri"/>
              </a:rPr>
              <a:t> </a:t>
            </a:r>
            <a:br>
              <a:rPr lang="en-US" sz="2400" b="1" dirty="0">
                <a:solidFill>
                  <a:srgbClr val="006666"/>
                </a:solidFill>
                <a:latin typeface="Calibri"/>
              </a:rPr>
            </a:br>
            <a:endParaRPr lang="en-GB" sz="240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37068B2-DBC2-4B54-A874-E5D55D4D374C}"/>
              </a:ext>
            </a:extLst>
          </p:cNvPr>
          <p:cNvSpPr/>
          <p:nvPr/>
        </p:nvSpPr>
        <p:spPr>
          <a:xfrm>
            <a:off x="1524000" y="2348880"/>
            <a:ext cx="9108503" cy="401648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B050"/>
                </a:solidFill>
                <a:latin typeface="Calibri"/>
              </a:rPr>
              <a:t>Bilateral contract farming relationship </a:t>
            </a:r>
            <a:r>
              <a:rPr lang="en-US" sz="2400" b="1" dirty="0">
                <a:solidFill>
                  <a:srgbClr val="006666"/>
                </a:solidFill>
                <a:latin typeface="Calibri"/>
              </a:rPr>
              <a:t>between: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 a “</a:t>
            </a:r>
            <a:r>
              <a:rPr lang="en-US" sz="2400" b="1" dirty="0">
                <a:solidFill>
                  <a:srgbClr val="00B050"/>
                </a:solidFill>
                <a:latin typeface="Calibri"/>
              </a:rPr>
              <a:t>producer</a:t>
            </a:r>
            <a:r>
              <a:rPr lang="en-US" sz="2400" b="1" dirty="0">
                <a:solidFill>
                  <a:srgbClr val="006666"/>
                </a:solidFill>
                <a:latin typeface="Calibri"/>
              </a:rPr>
              <a:t>” (farmer producing agricultural commodities, either as an individual or through a cooperative or other associative venture, including indigenous communities),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and a “</a:t>
            </a:r>
            <a:r>
              <a:rPr lang="en-US" sz="2400" b="1" dirty="0">
                <a:solidFill>
                  <a:srgbClr val="00B050"/>
                </a:solidFill>
                <a:latin typeface="Calibri"/>
              </a:rPr>
              <a:t>contractor</a:t>
            </a:r>
            <a:r>
              <a:rPr lang="en-US" sz="2400" b="1" dirty="0">
                <a:solidFill>
                  <a:srgbClr val="006666"/>
                </a:solidFill>
                <a:latin typeface="Calibri"/>
              </a:rPr>
              <a:t>” (a commercial purchaser, investor, exporter and/or food processor, typically an agribusiness company, but also non-commercial such a public or religious entity)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B050"/>
                </a:solidFill>
                <a:latin typeface="Calibri"/>
              </a:rPr>
              <a:t>Third parties are usually involved:</a:t>
            </a:r>
            <a:r>
              <a:rPr lang="en-US" sz="2400" b="1" dirty="0">
                <a:solidFill>
                  <a:srgbClr val="006666"/>
                </a:solidFill>
                <a:latin typeface="Calibri"/>
              </a:rPr>
              <a:t> depending on the commodity, country, etc. (credit institutions, certification bodies, NGO’s, governmental bodies (also within a Public Private Partnership – PPP))</a:t>
            </a:r>
          </a:p>
        </p:txBody>
      </p:sp>
      <p:pic>
        <p:nvPicPr>
          <p:cNvPr id="2" name="Picture 4" descr="Text&#10;&#10;Description automatically generated">
            <a:extLst>
              <a:ext uri="{FF2B5EF4-FFF2-40B4-BE49-F238E27FC236}">
                <a16:creationId xmlns:a16="http://schemas.microsoft.com/office/drawing/2014/main" id="{A601BF36-36F2-ACB1-E30E-AEF7064461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4908376" cy="10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43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9376" y="2492896"/>
            <a:ext cx="10225135" cy="422108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400" b="1" dirty="0">
                <a:solidFill>
                  <a:srgbClr val="006666"/>
                </a:solidFill>
              </a:rPr>
              <a:t>Remarkably uniform wherever used, </a:t>
            </a:r>
            <a:r>
              <a:rPr lang="en-US" sz="2400" b="1" i="1" dirty="0">
                <a:solidFill>
                  <a:srgbClr val="006666"/>
                </a:solidFill>
              </a:rPr>
              <a:t>but</a:t>
            </a:r>
            <a:r>
              <a:rPr lang="en-US" sz="2400" b="1" dirty="0">
                <a:solidFill>
                  <a:srgbClr val="006666"/>
                </a:solidFill>
              </a:rPr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000" b="1" dirty="0">
                <a:solidFill>
                  <a:srgbClr val="006666"/>
                </a:solidFill>
              </a:rPr>
              <a:t>impact of domestic laws and practices as well as the different economic environment may introduce important variations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400" b="1" dirty="0">
                <a:solidFill>
                  <a:srgbClr val="006666"/>
                </a:solidFill>
              </a:rPr>
              <a:t>Generally, stable, long-term relationship with frequent interaction between parties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000" b="1" dirty="0">
                <a:solidFill>
                  <a:srgbClr val="006666"/>
                </a:solidFill>
              </a:rPr>
              <a:t>Importance of providing risk-sharing tools and alternatives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400" b="1" dirty="0">
                <a:solidFill>
                  <a:srgbClr val="006666"/>
                </a:solidFill>
              </a:rPr>
              <a:t>Generally, not an international contract, </a:t>
            </a:r>
            <a:r>
              <a:rPr lang="en-US" sz="2400" b="1" i="1" dirty="0">
                <a:solidFill>
                  <a:srgbClr val="006666"/>
                </a:solidFill>
              </a:rPr>
              <a:t>but</a:t>
            </a:r>
            <a:r>
              <a:rPr lang="en-US" sz="2400" b="1" dirty="0">
                <a:solidFill>
                  <a:srgbClr val="006666"/>
                </a:solidFill>
              </a:rPr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000" b="1" dirty="0">
                <a:solidFill>
                  <a:srgbClr val="006666"/>
                </a:solidFill>
              </a:rPr>
              <a:t>Impact of international/regional standards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000" b="1" dirty="0">
                <a:solidFill>
                  <a:srgbClr val="006666"/>
                </a:solidFill>
              </a:rPr>
              <a:t>Impact of contracts concluded along the value chain </a:t>
            </a:r>
          </a:p>
          <a:p>
            <a:pPr marL="40005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de-DE" sz="2400" b="1" dirty="0">
                <a:solidFill>
                  <a:srgbClr val="006666"/>
                </a:solidFill>
              </a:rPr>
              <a:t>	</a:t>
            </a:r>
            <a:endParaRPr lang="de-DE" sz="2400" b="1" dirty="0">
              <a:solidFill>
                <a:srgbClr val="C00000"/>
              </a:solidFill>
            </a:endParaRPr>
          </a:p>
        </p:txBody>
      </p:sp>
      <p:sp>
        <p:nvSpPr>
          <p:cNvPr id="14341" name="Title 5"/>
          <p:cNvSpPr>
            <a:spLocks noGrp="1"/>
          </p:cNvSpPr>
          <p:nvPr>
            <p:ph type="title"/>
          </p:nvPr>
        </p:nvSpPr>
        <p:spPr>
          <a:xfrm>
            <a:off x="453177" y="1172386"/>
            <a:ext cx="10225135" cy="1224136"/>
          </a:xfrm>
          <a:solidFill>
            <a:srgbClr val="D8EEC0"/>
          </a:solidFill>
          <a:ln w="28575">
            <a:solidFill>
              <a:srgbClr val="00B050"/>
            </a:solidFill>
          </a:ln>
        </p:spPr>
        <p:txBody>
          <a:bodyPr/>
          <a:lstStyle/>
          <a:p>
            <a:r>
              <a:rPr lang="it-IT" sz="2800" b="1" dirty="0">
                <a:solidFill>
                  <a:srgbClr val="006666"/>
                </a:solidFill>
              </a:rPr>
              <a:t>ORIGINAL FEATURES</a:t>
            </a:r>
            <a:br>
              <a:rPr lang="it-IT" sz="2800" b="1" dirty="0">
                <a:solidFill>
                  <a:srgbClr val="006666"/>
                </a:solidFill>
              </a:rPr>
            </a:br>
            <a:r>
              <a:rPr lang="it-IT" sz="2800" b="1" dirty="0">
                <a:solidFill>
                  <a:srgbClr val="006666"/>
                </a:solidFill>
              </a:rPr>
              <a:t>OF AGRICULTURAL PRODUCTION UNDER CONTRACT </a:t>
            </a:r>
          </a:p>
        </p:txBody>
      </p:sp>
      <p:pic>
        <p:nvPicPr>
          <p:cNvPr id="2" name="Picture 4" descr="Text&#10;&#10;Description automatically generated">
            <a:extLst>
              <a:ext uri="{FF2B5EF4-FFF2-40B4-BE49-F238E27FC236}">
                <a16:creationId xmlns:a16="http://schemas.microsoft.com/office/drawing/2014/main" id="{54FB3FAF-57CE-44FE-809D-B40F9FB114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4908376" cy="10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896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419730" y="778676"/>
            <a:ext cx="11220886" cy="850124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UNIDROIT/FAO/IFAD LEGAL GUIDE: NATURE, PURPOSE, CONTENT </a:t>
            </a:r>
            <a:endParaRPr lang="en-GB" sz="28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0784E6-9F18-4D83-B835-AE62E36585DC}"/>
              </a:ext>
            </a:extLst>
          </p:cNvPr>
          <p:cNvSpPr txBox="1"/>
          <p:nvPr/>
        </p:nvSpPr>
        <p:spPr>
          <a:xfrm>
            <a:off x="407368" y="1628800"/>
            <a:ext cx="11521280" cy="466281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endParaRPr lang="en-US" sz="2400" b="1" dirty="0">
              <a:solidFill>
                <a:srgbClr val="00B050"/>
              </a:solidFill>
              <a:latin typeface="Calibri"/>
            </a:endParaRPr>
          </a:p>
          <a:p>
            <a:pPr marL="2857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B050"/>
                </a:solidFill>
                <a:latin typeface="Calibri"/>
              </a:rPr>
              <a:t>Description of contractual phases and issues to be considered: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The Guide follows the development of the contract from the negotiation phase to remedies and dispute resolution: 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Parties, formation and form; Obligations of the parties; Excuses for non-performance; Remedies for breach; Duration, Renewal, and Termination; Dispute Resolution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6666"/>
                </a:solidFill>
                <a:latin typeface="Calibri"/>
              </a:rPr>
              <a:t>The Guide highlights the interplay with the national or international private law and/or regulatory framework</a:t>
            </a:r>
            <a:endParaRPr lang="en-US" sz="2400" b="1" dirty="0">
              <a:solidFill>
                <a:srgbClr val="00B050"/>
              </a:solidFill>
              <a:latin typeface="Calibri"/>
            </a:endParaRP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B050"/>
                </a:solidFill>
                <a:latin typeface="Calibri"/>
              </a:rPr>
              <a:t>A general approach, to be adapted to domestic legal, economic and social environments</a:t>
            </a:r>
            <a:endParaRPr lang="en-US" sz="2400" b="1" dirty="0">
              <a:solidFill>
                <a:srgbClr val="006666"/>
              </a:solidFill>
              <a:latin typeface="Calibri"/>
            </a:endParaRPr>
          </a:p>
        </p:txBody>
      </p:sp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5DA2A1EB-5AC0-777D-EE8E-E814B65924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2388096" cy="51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563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703512" y="764704"/>
            <a:ext cx="8856984" cy="864096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A SPECIFIC EXAMPLE:</a:t>
            </a:r>
            <a:br>
              <a:rPr lang="en-GB" sz="2800" b="1" dirty="0">
                <a:solidFill>
                  <a:srgbClr val="006666"/>
                </a:solidFill>
              </a:rPr>
            </a:br>
            <a:r>
              <a:rPr lang="en-GB" sz="2800" b="1" dirty="0">
                <a:solidFill>
                  <a:srgbClr val="006666"/>
                </a:solidFill>
              </a:rPr>
              <a:t>PRICE DETERMINATION MECHANISMS</a:t>
            </a:r>
            <a:endParaRPr lang="en-GB" sz="28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A8370D6-8E0D-404E-9C0E-DE83FCEB5D0C}"/>
              </a:ext>
            </a:extLst>
          </p:cNvPr>
          <p:cNvSpPr txBox="1"/>
          <p:nvPr/>
        </p:nvSpPr>
        <p:spPr>
          <a:xfrm>
            <a:off x="1703512" y="1745433"/>
            <a:ext cx="885698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u="sng" dirty="0">
                <a:solidFill>
                  <a:srgbClr val="006666"/>
                </a:solidFill>
                <a:latin typeface="+mn-lt"/>
                <a:cs typeface="+mn-cs"/>
              </a:rPr>
              <a:t>Chapter 3 of the Legal Guide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latin typeface="+mn-lt"/>
                <a:cs typeface="+mn-cs"/>
              </a:rPr>
              <a:t>Price</a:t>
            </a: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 as a central element in the sustainability of the relationship for both parties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The issues discussed in the Legal Guide include: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May the parties freely agree on the price and at what time?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Is it an essential term of the contract?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Situations where price terms may be invalidated under the applicable law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Illustration of advantages and risks of common price determination mechanisms: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fixed prices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flexible prices with scales according to quality, performance or yield (bonus and penalties)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Examples of good practices: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transparency regarding price mechanisms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Cooperation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mutual profitability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6666"/>
                </a:solidFill>
                <a:latin typeface="+mn-lt"/>
                <a:cs typeface="+mn-cs"/>
              </a:rPr>
              <a:t>considering mechanisms for price adjustment for long term contracts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6666"/>
              </a:solidFill>
              <a:latin typeface="+mn-lt"/>
              <a:cs typeface="+mn-cs"/>
            </a:endParaRPr>
          </a:p>
        </p:txBody>
      </p:sp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93EB7E71-8CFB-0C5B-0CA9-7AB6E993BA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2388096" cy="51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0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9376" y="1864838"/>
            <a:ext cx="10801200" cy="4804522"/>
          </a:xfrm>
        </p:spPr>
        <p:txBody>
          <a:bodyPr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u="sng" kern="1200" dirty="0">
                <a:solidFill>
                  <a:srgbClr val="00B050"/>
                </a:solidFill>
                <a:latin typeface="Calibri"/>
              </a:rPr>
              <a:t>NEED TO INVOLVE ALL ADDRESSEES/STAKEHOLDERS IN THE DRAFTING AND SUBSEQUENT IMPLEMENTATION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800" b="1" kern="1200" dirty="0">
                <a:solidFill>
                  <a:srgbClr val="006666"/>
                </a:solidFill>
                <a:latin typeface="Calibri"/>
              </a:rPr>
              <a:t>Contract parties and their representatives</a:t>
            </a:r>
          </a:p>
          <a:p>
            <a:pPr lvl="2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1200" dirty="0">
                <a:solidFill>
                  <a:srgbClr val="00B050"/>
                </a:solidFill>
                <a:latin typeface="Calibri"/>
              </a:rPr>
              <a:t>Early involvement in Working Group and consultation events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800" b="1" kern="1200" dirty="0">
                <a:solidFill>
                  <a:srgbClr val="006666"/>
                </a:solidFill>
                <a:latin typeface="Calibri"/>
              </a:rPr>
              <a:t>International </a:t>
            </a:r>
            <a:r>
              <a:rPr lang="en-US" sz="1800" b="1" kern="1200" dirty="0" err="1">
                <a:solidFill>
                  <a:srgbClr val="006666"/>
                </a:solidFill>
                <a:latin typeface="Calibri"/>
              </a:rPr>
              <a:t>organisations</a:t>
            </a:r>
            <a:r>
              <a:rPr lang="en-US" sz="1800" b="1" kern="1200" dirty="0">
                <a:solidFill>
                  <a:srgbClr val="006666"/>
                </a:solidFill>
                <a:latin typeface="Calibri"/>
              </a:rPr>
              <a:t> engaged (also) in field work</a:t>
            </a:r>
          </a:p>
          <a:p>
            <a:pPr lvl="2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1200" dirty="0">
                <a:solidFill>
                  <a:srgbClr val="00B050"/>
                </a:solidFill>
                <a:latin typeface="Calibri"/>
              </a:rPr>
              <a:t>Field work needed!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800" b="1" kern="1200" dirty="0">
                <a:solidFill>
                  <a:srgbClr val="006666"/>
                </a:solidFill>
                <a:latin typeface="Calibri"/>
              </a:rPr>
              <a:t>Legislators defining public policy in contract farming and related areas</a:t>
            </a:r>
          </a:p>
          <a:p>
            <a:pPr lvl="2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b="1" kern="1200" dirty="0">
                <a:solidFill>
                  <a:srgbClr val="00B050"/>
                </a:solidFill>
                <a:latin typeface="Calibri"/>
              </a:rPr>
              <a:t>Specificities of domestic legal, social and economic environment to be taken into account!</a:t>
            </a:r>
          </a:p>
          <a:p>
            <a:pPr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800" b="1" kern="1200" dirty="0">
                <a:solidFill>
                  <a:srgbClr val="006666"/>
                </a:solidFill>
                <a:latin typeface="Calibri"/>
              </a:rPr>
              <a:t>National cooperation agencies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97100" y="2708275"/>
            <a:ext cx="8229600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it-IT" sz="3200"/>
          </a:p>
        </p:txBody>
      </p:sp>
      <p:sp>
        <p:nvSpPr>
          <p:cNvPr id="14341" name="Title 5"/>
          <p:cNvSpPr>
            <a:spLocks noGrp="1"/>
          </p:cNvSpPr>
          <p:nvPr>
            <p:ph type="title"/>
          </p:nvPr>
        </p:nvSpPr>
        <p:spPr>
          <a:xfrm>
            <a:off x="407368" y="927153"/>
            <a:ext cx="10873208" cy="792088"/>
          </a:xfrm>
          <a:solidFill>
            <a:srgbClr val="D8EEC0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de-DE" sz="2800" b="1" dirty="0">
                <a:solidFill>
                  <a:srgbClr val="006666"/>
                </a:solidFill>
              </a:rPr>
              <a:t>HOW CAN A GUIDANCE INSTRUMENT BE SUCCESSFUL?</a:t>
            </a:r>
            <a:endParaRPr lang="it-IT" sz="2800" dirty="0"/>
          </a:p>
        </p:txBody>
      </p:sp>
      <p:pic>
        <p:nvPicPr>
          <p:cNvPr id="2" name="Picture 4" descr="Text&#10;&#10;Description automatically generated">
            <a:extLst>
              <a:ext uri="{FF2B5EF4-FFF2-40B4-BE49-F238E27FC236}">
                <a16:creationId xmlns:a16="http://schemas.microsoft.com/office/drawing/2014/main" id="{7E0367A6-4AB1-FF66-43A4-7B7FF5883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6"/>
            <a:ext cx="3180184" cy="69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37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335360" y="1257281"/>
            <a:ext cx="10801200" cy="1008112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UNIDROIT/FAO/IFAD LEGAL GUIDE ON CONTRACT FARMING</a:t>
            </a:r>
            <a:endParaRPr lang="en-GB" sz="2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7754D10-5E7B-4318-8AC5-CC65E806A443}"/>
              </a:ext>
            </a:extLst>
          </p:cNvPr>
          <p:cNvSpPr txBox="1"/>
          <p:nvPr/>
        </p:nvSpPr>
        <p:spPr>
          <a:xfrm>
            <a:off x="4112871" y="2497448"/>
            <a:ext cx="70567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Published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in 2015 by UNIDROIT in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cooperation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with the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two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UN Rome-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based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specialised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organisations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Food and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Agricultural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Organization (FAO)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International Fund for </a:t>
            </a:r>
            <a:r>
              <a:rPr lang="it-IT" b="1" dirty="0" err="1">
                <a:solidFill>
                  <a:srgbClr val="006666"/>
                </a:solidFill>
                <a:latin typeface="+mn-lt"/>
                <a:cs typeface="+mn-cs"/>
              </a:rPr>
              <a:t>Agricultural</a:t>
            </a:r>
            <a:r>
              <a:rPr lang="it-IT" b="1" dirty="0">
                <a:solidFill>
                  <a:srgbClr val="006666"/>
                </a:solidFill>
                <a:latin typeface="+mn-lt"/>
                <a:cs typeface="+mn-cs"/>
              </a:rPr>
              <a:t> Development (IFAD)</a:t>
            </a:r>
          </a:p>
        </p:txBody>
      </p:sp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A51263F9-7E94-7E05-0EAE-AF32D3FDA4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4908376" cy="1067711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17D056C-BBE2-BA10-8C46-5A58EBF8581A}"/>
              </a:ext>
            </a:extLst>
          </p:cNvPr>
          <p:cNvSpPr txBox="1"/>
          <p:nvPr/>
        </p:nvSpPr>
        <p:spPr>
          <a:xfrm>
            <a:off x="4112872" y="4566892"/>
            <a:ext cx="7056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Text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available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on the UNIDROIT website in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several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languages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English, French, </a:t>
            </a:r>
            <a:r>
              <a:rPr lang="it-IT" b="1" dirty="0">
                <a:solidFill>
                  <a:srgbClr val="006666"/>
                </a:solidFill>
                <a:latin typeface="Arial"/>
                <a:cs typeface="Arial"/>
              </a:rPr>
              <a:t>Spanish, </a:t>
            </a:r>
            <a:r>
              <a:rPr lang="it-IT" b="1" dirty="0" err="1">
                <a:solidFill>
                  <a:srgbClr val="006666"/>
                </a:solidFill>
                <a:latin typeface="Arial"/>
                <a:cs typeface="Arial"/>
              </a:rPr>
              <a:t>Portuguese</a:t>
            </a:r>
            <a:r>
              <a:rPr lang="it-IT" b="1" dirty="0">
                <a:solidFill>
                  <a:srgbClr val="006666"/>
                </a:solidFill>
                <a:latin typeface="Arial"/>
                <a:cs typeface="Arial"/>
              </a:rPr>
              <a:t>,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Chinese</a:t>
            </a:r>
            <a:endParaRPr lang="it-IT" b="1" dirty="0">
              <a:solidFill>
                <a:srgbClr val="006666"/>
              </a:solidFill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4"/>
              </a:rPr>
              <a:t>https://www.unidroit.org/english/guides/2015contractfarming/cf-guide-2015-e.pdf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D8651F0-CF3A-3841-7855-1567F67EE9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2609499"/>
            <a:ext cx="2858980" cy="391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94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352" y="1484784"/>
            <a:ext cx="11809312" cy="5013176"/>
          </a:xfrm>
        </p:spPr>
        <p:txBody>
          <a:bodyPr/>
          <a:lstStyle/>
          <a:p>
            <a:pPr marL="285750" lvl="2" indent="-285750"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6666"/>
                </a:solidFill>
              </a:rPr>
              <a:t>The idea for UNIDROIT to work in the area of agricultural development originated in 2009 with a memorandum presented to the Governing Council on “Private Law and Economic and Social Development”</a:t>
            </a:r>
          </a:p>
          <a:p>
            <a:pPr marL="285750" lvl="2" indent="-285750"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6666"/>
                </a:solidFill>
              </a:rPr>
              <a:t>An important step was the Colloquium in Rome in 2011 on “Promoting Investment in Agricultural Production: Private Law Aspects”, where the synergy with the multilateral organisations working for agricultural development was explored (FAO; IFAD)</a:t>
            </a:r>
          </a:p>
          <a:p>
            <a:pPr marL="285750" lvl="2" indent="-285750"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6666"/>
                </a:solidFill>
              </a:rPr>
              <a:t>Potential areas of work were defined:</a:t>
            </a:r>
          </a:p>
          <a:p>
            <a:pPr marL="742950" lvl="3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800" b="1" u="sng" dirty="0">
                <a:solidFill>
                  <a:srgbClr val="00B050"/>
                </a:solidFill>
              </a:rPr>
              <a:t>Contract farming</a:t>
            </a:r>
            <a:r>
              <a:rPr lang="en-GB" sz="1800" b="1" dirty="0">
                <a:solidFill>
                  <a:srgbClr val="00B050"/>
                </a:solidFill>
              </a:rPr>
              <a:t>	</a:t>
            </a:r>
            <a:r>
              <a:rPr lang="en-GB" sz="1800" b="1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en-GB" sz="1800" b="1" dirty="0">
                <a:solidFill>
                  <a:srgbClr val="00B050"/>
                </a:solidFill>
              </a:rPr>
              <a:t>		- </a:t>
            </a:r>
            <a:r>
              <a:rPr lang="en-GB" sz="1800" b="1" u="sng" dirty="0">
                <a:solidFill>
                  <a:srgbClr val="00B050"/>
                </a:solidFill>
              </a:rPr>
              <a:t>2015 UNIDROIT/FAO/IFAD Legal Guide - LGCF</a:t>
            </a:r>
            <a:endParaRPr lang="en-GB" sz="1800" b="1" dirty="0">
              <a:solidFill>
                <a:srgbClr val="006666"/>
              </a:solidFill>
            </a:endParaRPr>
          </a:p>
          <a:p>
            <a:pPr marL="742950" lvl="3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800" b="1" dirty="0">
                <a:solidFill>
                  <a:srgbClr val="00B050"/>
                </a:solidFill>
              </a:rPr>
              <a:t>Financing of agriculture </a:t>
            </a:r>
            <a:r>
              <a:rPr lang="en-GB" sz="1800" b="1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en-GB" sz="1800" b="1" dirty="0">
                <a:solidFill>
                  <a:srgbClr val="006666"/>
                </a:solidFill>
              </a:rPr>
              <a:t>		- </a:t>
            </a:r>
            <a:r>
              <a:rPr lang="en-GB" sz="1800" b="1" dirty="0">
                <a:solidFill>
                  <a:srgbClr val="006666"/>
                </a:solidFill>
                <a:sym typeface="Wingdings" panose="05000000000000000000" pitchFamily="2" charset="2"/>
              </a:rPr>
              <a:t>2020 UNIDROIT/IFAD Legal Guide on Agricultural Land 						Investment Contracts – ALIC</a:t>
            </a:r>
          </a:p>
          <a:p>
            <a:pPr marL="4572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b="1" dirty="0">
                <a:solidFill>
                  <a:srgbClr val="006666"/>
                </a:solidFill>
                <a:sym typeface="Wingdings" panose="05000000000000000000" pitchFamily="2" charset="2"/>
              </a:rPr>
              <a:t>					- 2019 MAC Protocol to the Cape Town Convention</a:t>
            </a:r>
          </a:p>
          <a:p>
            <a:pPr marL="4572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b="1" dirty="0">
                <a:solidFill>
                  <a:srgbClr val="006666"/>
                </a:solidFill>
                <a:sym typeface="Wingdings" panose="05000000000000000000" pitchFamily="2" charset="2"/>
              </a:rPr>
              <a:t>					- Ongoing project with UNCITRAL on a Model Law on 						 Warehouse Receipt </a:t>
            </a:r>
            <a:endParaRPr lang="en-GB" sz="1800" b="1" dirty="0">
              <a:solidFill>
                <a:srgbClr val="006666"/>
              </a:solidFill>
            </a:endParaRPr>
          </a:p>
          <a:p>
            <a:pPr marL="742950" lvl="3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800" b="1" dirty="0">
                <a:solidFill>
                  <a:srgbClr val="00B050"/>
                </a:solidFill>
              </a:rPr>
              <a:t>Legal structure of enterprises </a:t>
            </a:r>
            <a:r>
              <a:rPr lang="en-GB" sz="1800" b="1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en-GB" sz="1800" b="1" dirty="0">
                <a:solidFill>
                  <a:srgbClr val="006666"/>
                </a:solidFill>
              </a:rPr>
              <a:t>	- Ongoing UNIDROIT/FAO/IFAD project</a:t>
            </a:r>
          </a:p>
          <a:p>
            <a:pPr marL="742950" lvl="3" indent="-2857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800" b="1" dirty="0">
                <a:solidFill>
                  <a:srgbClr val="00B050"/>
                </a:solidFill>
              </a:rPr>
              <a:t>Title to land			</a:t>
            </a:r>
            <a:r>
              <a:rPr lang="en-GB" sz="1800" b="1" dirty="0">
                <a:solidFill>
                  <a:srgbClr val="006666"/>
                </a:solidFill>
              </a:rPr>
              <a:t>			</a:t>
            </a:r>
            <a:endParaRPr lang="en-GB" sz="1800" b="1" dirty="0">
              <a:solidFill>
                <a:srgbClr val="006666"/>
              </a:solidFill>
              <a:sym typeface="Wingdings" panose="05000000000000000000" pitchFamily="2" charset="2"/>
            </a:endParaRPr>
          </a:p>
          <a:p>
            <a:pPr marL="4572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b="1" dirty="0">
                <a:solidFill>
                  <a:srgbClr val="006666"/>
                </a:solidFill>
                <a:sym typeface="Wingdings" panose="05000000000000000000" pitchFamily="2" charset="2"/>
              </a:rPr>
              <a:t>						</a:t>
            </a:r>
            <a:endParaRPr lang="en-GB" sz="1400" b="1" dirty="0">
              <a:solidFill>
                <a:srgbClr val="006666"/>
              </a:solidFill>
            </a:endParaRPr>
          </a:p>
        </p:txBody>
      </p:sp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407368" y="844212"/>
            <a:ext cx="11202244" cy="576064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UNIDROIT’s work in the field of agriculture</a:t>
            </a:r>
            <a:endParaRPr lang="en-GB" sz="2800" dirty="0"/>
          </a:p>
        </p:txBody>
      </p:sp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6127285F-D26F-6162-79BD-773B115B6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6"/>
            <a:ext cx="3468216" cy="75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2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43339" y="188640"/>
            <a:ext cx="11809312" cy="714248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UNIDROIT’s work in the field of agriculture (2)</a:t>
            </a:r>
            <a:endParaRPr lang="en-GB" sz="2800" dirty="0"/>
          </a:p>
        </p:txBody>
      </p:sp>
      <p:sp>
        <p:nvSpPr>
          <p:cNvPr id="5" name="Rettangolo arrotondato 4"/>
          <p:cNvSpPr/>
          <p:nvPr/>
        </p:nvSpPr>
        <p:spPr>
          <a:xfrm>
            <a:off x="345472" y="1209498"/>
            <a:ext cx="3119920" cy="1415190"/>
          </a:xfrm>
          <a:prstGeom prst="roundRect">
            <a:avLst/>
          </a:prstGeom>
          <a:solidFill>
            <a:srgbClr val="A4FEA0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u="sng" dirty="0">
                <a:solidFill>
                  <a:srgbClr val="006666"/>
                </a:solidFill>
              </a:rPr>
              <a:t>CONTRACT LAW AND AGRICULTURE</a:t>
            </a:r>
            <a:endParaRPr lang="it-IT" b="1" dirty="0"/>
          </a:p>
          <a:p>
            <a:pPr algn="ctr"/>
            <a:endParaRPr lang="it-IT" dirty="0"/>
          </a:p>
        </p:txBody>
      </p:sp>
      <p:sp>
        <p:nvSpPr>
          <p:cNvPr id="6" name="Freccia a destra 5"/>
          <p:cNvSpPr/>
          <p:nvPr/>
        </p:nvSpPr>
        <p:spPr>
          <a:xfrm rot="5400000">
            <a:off x="1339807" y="3442070"/>
            <a:ext cx="1148881" cy="265144"/>
          </a:xfrm>
          <a:prstGeom prst="rightArrow">
            <a:avLst/>
          </a:prstGeom>
          <a:solidFill>
            <a:srgbClr val="A4FE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 rot="2860067">
            <a:off x="2961606" y="3386653"/>
            <a:ext cx="1438400" cy="314919"/>
          </a:xfrm>
          <a:prstGeom prst="rightArrow">
            <a:avLst/>
          </a:prstGeom>
          <a:solidFill>
            <a:srgbClr val="A4FE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arrotondato 9"/>
          <p:cNvSpPr/>
          <p:nvPr/>
        </p:nvSpPr>
        <p:spPr>
          <a:xfrm>
            <a:off x="368639" y="4286402"/>
            <a:ext cx="2989206" cy="1487623"/>
          </a:xfrm>
          <a:prstGeom prst="roundRect">
            <a:avLst/>
          </a:prstGeom>
          <a:solidFill>
            <a:schemeClr val="accent5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UNIDROIT/FAO/IFAD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LEGAL GUIDE ON CONTRACT FARMING (2015)</a:t>
            </a:r>
            <a:endParaRPr lang="it-IT" sz="1400" b="1" dirty="0"/>
          </a:p>
          <a:p>
            <a:pPr algn="ctr"/>
            <a:endParaRPr lang="it-IT" dirty="0"/>
          </a:p>
        </p:txBody>
      </p:sp>
      <p:sp>
        <p:nvSpPr>
          <p:cNvPr id="11" name="Rettangolo arrotondato 10"/>
          <p:cNvSpPr/>
          <p:nvPr/>
        </p:nvSpPr>
        <p:spPr>
          <a:xfrm>
            <a:off x="4356331" y="4149080"/>
            <a:ext cx="3264363" cy="2376264"/>
          </a:xfrm>
          <a:prstGeom prst="roundRect">
            <a:avLst/>
          </a:prstGeom>
          <a:solidFill>
            <a:schemeClr val="accent5"/>
          </a:solidFill>
          <a:ln w="28575">
            <a:solidFill>
              <a:srgbClr val="00B0F0"/>
            </a:solidFill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UNIDROIT/IFAD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LEGAL GUIDE ON AGRICULTURAL LAND INVESTMENT CONTRACTS (ALIC)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(2021)</a:t>
            </a:r>
            <a:endParaRPr lang="it-IT" sz="1400" b="1" dirty="0"/>
          </a:p>
          <a:p>
            <a:pPr algn="ctr"/>
            <a:endParaRPr lang="it-IT" dirty="0"/>
          </a:p>
        </p:txBody>
      </p:sp>
      <p:sp>
        <p:nvSpPr>
          <p:cNvPr id="12" name="Rettangolo arrotondato 11"/>
          <p:cNvSpPr/>
          <p:nvPr/>
        </p:nvSpPr>
        <p:spPr>
          <a:xfrm>
            <a:off x="8582166" y="1267477"/>
            <a:ext cx="3264363" cy="1357211"/>
          </a:xfrm>
          <a:prstGeom prst="roundRect">
            <a:avLst/>
          </a:prstGeom>
          <a:solidFill>
            <a:srgbClr val="A4FEA0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u="sng" dirty="0">
                <a:solidFill>
                  <a:srgbClr val="006666"/>
                </a:solidFill>
              </a:rPr>
              <a:t>ACCESS TO FINANCE IN AGRICULTURE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endParaRPr lang="it-IT" dirty="0"/>
          </a:p>
        </p:txBody>
      </p:sp>
      <p:sp>
        <p:nvSpPr>
          <p:cNvPr id="13" name="Freccia a destra 12"/>
          <p:cNvSpPr/>
          <p:nvPr/>
        </p:nvSpPr>
        <p:spPr>
          <a:xfrm rot="5400000">
            <a:off x="9818303" y="3185953"/>
            <a:ext cx="792088" cy="646176"/>
          </a:xfrm>
          <a:prstGeom prst="rightArrow">
            <a:avLst/>
          </a:prstGeom>
          <a:solidFill>
            <a:srgbClr val="A4FE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>
            <a:off x="8558998" y="4293096"/>
            <a:ext cx="3264363" cy="1480929"/>
          </a:xfrm>
          <a:prstGeom prst="roundRect">
            <a:avLst/>
          </a:prstGeom>
          <a:solidFill>
            <a:schemeClr val="accent5"/>
          </a:solidFill>
          <a:ln w="28575">
            <a:solidFill>
              <a:srgbClr val="00B0F0"/>
            </a:solidFill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«MAC» PROTOCOL TO THE CAPE TOWN CONVENTION (2019) </a:t>
            </a:r>
            <a:endParaRPr lang="it-IT" sz="1400" b="1" dirty="0"/>
          </a:p>
          <a:p>
            <a:pPr algn="ctr"/>
            <a:endParaRPr lang="it-IT" dirty="0"/>
          </a:p>
        </p:txBody>
      </p:sp>
      <p:sp>
        <p:nvSpPr>
          <p:cNvPr id="15" name="Freccia a destra 14"/>
          <p:cNvSpPr/>
          <p:nvPr/>
        </p:nvSpPr>
        <p:spPr>
          <a:xfrm>
            <a:off x="3656478" y="1585430"/>
            <a:ext cx="870812" cy="323088"/>
          </a:xfrm>
          <a:prstGeom prst="rightArrow">
            <a:avLst/>
          </a:prstGeom>
          <a:solidFill>
            <a:srgbClr val="A4FEA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/>
          <p:cNvSpPr/>
          <p:nvPr/>
        </p:nvSpPr>
        <p:spPr>
          <a:xfrm rot="9257414">
            <a:off x="7551643" y="2797581"/>
            <a:ext cx="870812" cy="323088"/>
          </a:xfrm>
          <a:prstGeom prst="rightArrow">
            <a:avLst/>
          </a:prstGeom>
          <a:solidFill>
            <a:srgbClr val="A4FEA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arrotondato 16"/>
          <p:cNvSpPr/>
          <p:nvPr/>
        </p:nvSpPr>
        <p:spPr>
          <a:xfrm>
            <a:off x="4645485" y="1124744"/>
            <a:ext cx="2798939" cy="1244460"/>
          </a:xfrm>
          <a:prstGeom prst="roundRect">
            <a:avLst/>
          </a:prstGeom>
          <a:solidFill>
            <a:schemeClr val="accent3"/>
          </a:solidFill>
          <a:ln w="28575">
            <a:solidFill>
              <a:srgbClr val="00B0F0"/>
            </a:solidFill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LEGAL STRUCTURE OF AGRICULTURAL ENTERPRISES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(WP 2020-2022)</a:t>
            </a:r>
            <a:endParaRPr lang="it-IT" sz="1400" b="1" dirty="0"/>
          </a:p>
          <a:p>
            <a:pPr algn="ctr"/>
            <a:endParaRPr lang="it-IT" dirty="0"/>
          </a:p>
        </p:txBody>
      </p:sp>
      <p:sp>
        <p:nvSpPr>
          <p:cNvPr id="18" name="Rettangolo arrotondato 17"/>
          <p:cNvSpPr/>
          <p:nvPr/>
        </p:nvSpPr>
        <p:spPr>
          <a:xfrm>
            <a:off x="4655627" y="2580536"/>
            <a:ext cx="2736305" cy="1357211"/>
          </a:xfrm>
          <a:prstGeom prst="roundRect">
            <a:avLst/>
          </a:prstGeom>
          <a:solidFill>
            <a:schemeClr val="accent3"/>
          </a:solidFill>
          <a:ln w="28575">
            <a:solidFill>
              <a:srgbClr val="00B0F0"/>
            </a:solidFill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1400" b="1" u="sng" dirty="0">
                <a:solidFill>
                  <a:srgbClr val="006666"/>
                </a:solidFill>
              </a:rPr>
              <a:t>UNCITRAL-UNIDROIT MODEL LAW ON WAREHOUSE RECEIPTS (</a:t>
            </a:r>
            <a:r>
              <a:rPr lang="it-IT" sz="1400" b="1" u="sng" dirty="0" err="1">
                <a:solidFill>
                  <a:srgbClr val="006666"/>
                </a:solidFill>
              </a:rPr>
              <a:t>ongoing</a:t>
            </a:r>
            <a:r>
              <a:rPr lang="it-IT" sz="1400" b="1" u="sng" dirty="0">
                <a:solidFill>
                  <a:srgbClr val="006666"/>
                </a:solidFill>
              </a:rPr>
              <a:t>)</a:t>
            </a:r>
            <a:endParaRPr lang="it-IT" sz="1400" b="1" dirty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253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344" y="1988839"/>
            <a:ext cx="11809312" cy="4486113"/>
          </a:xfrm>
        </p:spPr>
        <p:txBody>
          <a:bodyPr/>
          <a:lstStyle/>
          <a:p>
            <a:pPr marL="285750" lvl="2" indent="-285750">
              <a:spcBef>
                <a:spcPts val="0"/>
              </a:spcBef>
              <a:spcAft>
                <a:spcPts val="600"/>
              </a:spcAft>
            </a:pPr>
            <a:endParaRPr lang="en-GB" sz="1400" b="1" dirty="0">
              <a:solidFill>
                <a:srgbClr val="006666"/>
              </a:solidFill>
            </a:endParaRPr>
          </a:p>
        </p:txBody>
      </p:sp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407368" y="908720"/>
            <a:ext cx="11202244" cy="727581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UNIDROIT’s work in the field of agriculture (2)</a:t>
            </a:r>
            <a:endParaRPr lang="en-GB" sz="2800" dirty="0"/>
          </a:p>
        </p:txBody>
      </p:sp>
      <p:sp>
        <p:nvSpPr>
          <p:cNvPr id="5" name="Rettangolo arrotondato 4">
            <a:extLst>
              <a:ext uri="{FF2B5EF4-FFF2-40B4-BE49-F238E27FC236}">
                <a16:creationId xmlns:a16="http://schemas.microsoft.com/office/drawing/2014/main" id="{C3EAAE75-505C-4975-9715-9D40BC7FC650}"/>
              </a:ext>
            </a:extLst>
          </p:cNvPr>
          <p:cNvSpPr/>
          <p:nvPr/>
        </p:nvSpPr>
        <p:spPr>
          <a:xfrm>
            <a:off x="601996" y="2780928"/>
            <a:ext cx="3936437" cy="2088232"/>
          </a:xfrm>
          <a:prstGeom prst="roundRect">
            <a:avLst/>
          </a:prstGeom>
          <a:solidFill>
            <a:srgbClr val="A4FEA0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rgbClr val="006666"/>
                </a:solidFill>
              </a:rPr>
              <a:t>KEY ROLE OF THE CONTRACT to create a balanced investment relationship</a:t>
            </a:r>
            <a:endParaRPr lang="it-IT" sz="2400" dirty="0"/>
          </a:p>
        </p:txBody>
      </p:sp>
      <p:sp>
        <p:nvSpPr>
          <p:cNvPr id="6" name="Rettangolo arrotondato 4">
            <a:extLst>
              <a:ext uri="{FF2B5EF4-FFF2-40B4-BE49-F238E27FC236}">
                <a16:creationId xmlns:a16="http://schemas.microsoft.com/office/drawing/2014/main" id="{14A009A6-DE81-4E02-96DB-D20717120A45}"/>
              </a:ext>
            </a:extLst>
          </p:cNvPr>
          <p:cNvSpPr/>
          <p:nvPr/>
        </p:nvSpPr>
        <p:spPr>
          <a:xfrm>
            <a:off x="7320136" y="2760060"/>
            <a:ext cx="3936437" cy="2088232"/>
          </a:xfrm>
          <a:prstGeom prst="roundRect">
            <a:avLst/>
          </a:prstGeom>
          <a:solidFill>
            <a:srgbClr val="A4FEA0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rgbClr val="006666"/>
                </a:solidFill>
              </a:rPr>
              <a:t>Interplay with the REGULATORY FRAMEWORK</a:t>
            </a:r>
            <a:endParaRPr lang="it-IT" sz="2400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15C4DD8-8BE1-4415-807E-D3F6204F6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02" y="3255221"/>
            <a:ext cx="1349365" cy="542591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FE8169E1-F3E1-4A66-9023-147A91D2D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159896" y="3960599"/>
            <a:ext cx="1349364" cy="542591"/>
          </a:xfrm>
          <a:prstGeom prst="rect">
            <a:avLst/>
          </a:prstGeom>
        </p:spPr>
      </p:pic>
      <p:pic>
        <p:nvPicPr>
          <p:cNvPr id="3" name="Picture 4" descr="Text&#10;&#10;Description automatically generated">
            <a:extLst>
              <a:ext uri="{FF2B5EF4-FFF2-40B4-BE49-F238E27FC236}">
                <a16:creationId xmlns:a16="http://schemas.microsoft.com/office/drawing/2014/main" id="{6127285F-D26F-6162-79BD-773B115B69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6"/>
            <a:ext cx="3468216" cy="75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25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631504" y="188640"/>
            <a:ext cx="8856984" cy="714248"/>
          </a:xfrm>
          <a:solidFill>
            <a:srgbClr val="C7E6A4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800" b="1" dirty="0">
                <a:solidFill>
                  <a:srgbClr val="006666"/>
                </a:solidFill>
              </a:rPr>
              <a:t>Role of </a:t>
            </a:r>
            <a:r>
              <a:rPr lang="en-GB" sz="2800" b="1">
                <a:solidFill>
                  <a:srgbClr val="006666"/>
                </a:solidFill>
              </a:rPr>
              <a:t>the contract and legal guidance documents</a:t>
            </a:r>
            <a:endParaRPr lang="en-GB" sz="2800" dirty="0"/>
          </a:p>
        </p:txBody>
      </p:sp>
      <p:sp>
        <p:nvSpPr>
          <p:cNvPr id="5" name="Rettangolo arrotondato 4"/>
          <p:cNvSpPr/>
          <p:nvPr/>
        </p:nvSpPr>
        <p:spPr>
          <a:xfrm>
            <a:off x="4979876" y="3786121"/>
            <a:ext cx="2232248" cy="2379684"/>
          </a:xfrm>
          <a:prstGeom prst="roundRect">
            <a:avLst/>
          </a:prstGeom>
          <a:solidFill>
            <a:srgbClr val="A4FEA0"/>
          </a:solidFill>
          <a:ln w="28575"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u="sng" dirty="0">
                <a:solidFill>
                  <a:srgbClr val="006666"/>
                </a:solidFill>
              </a:rPr>
              <a:t>GUIDANCE DOCUMENTS CONTAINING A MORE SPECIFIC (PRIVATE) LAW FRAMEWORK </a:t>
            </a:r>
            <a:endParaRPr lang="it-IT" b="1" dirty="0"/>
          </a:p>
          <a:p>
            <a:pPr algn="ctr"/>
            <a:endParaRPr lang="it-IT" dirty="0"/>
          </a:p>
        </p:txBody>
      </p:sp>
      <p:sp>
        <p:nvSpPr>
          <p:cNvPr id="14" name="Rettangolo arrotondato 13"/>
          <p:cNvSpPr/>
          <p:nvPr/>
        </p:nvSpPr>
        <p:spPr>
          <a:xfrm>
            <a:off x="7839658" y="2060848"/>
            <a:ext cx="2448272" cy="3816424"/>
          </a:xfrm>
          <a:prstGeom prst="roundRect">
            <a:avLst/>
          </a:prstGeom>
          <a:solidFill>
            <a:schemeClr val="accent5"/>
          </a:solidFill>
          <a:ln w="28575">
            <a:solidFill>
              <a:srgbClr val="00B0F0"/>
            </a:solidFill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b="1" u="sng" dirty="0" err="1">
                <a:solidFill>
                  <a:srgbClr val="006666"/>
                </a:solidFill>
              </a:rPr>
              <a:t>Legislation</a:t>
            </a:r>
            <a:r>
              <a:rPr lang="it-IT" b="1" u="sng" dirty="0">
                <a:solidFill>
                  <a:srgbClr val="006666"/>
                </a:solidFill>
              </a:rPr>
              <a:t> at </a:t>
            </a:r>
            <a:r>
              <a:rPr lang="it-IT" b="1" u="sng" dirty="0" err="1">
                <a:solidFill>
                  <a:srgbClr val="006666"/>
                </a:solidFill>
              </a:rPr>
              <a:t>national</a:t>
            </a:r>
            <a:r>
              <a:rPr lang="it-IT" b="1" u="sng" dirty="0">
                <a:solidFill>
                  <a:srgbClr val="006666"/>
                </a:solidFill>
              </a:rPr>
              <a:t> or </a:t>
            </a:r>
            <a:r>
              <a:rPr lang="it-IT" b="1" u="sng" dirty="0" err="1">
                <a:solidFill>
                  <a:srgbClr val="006666"/>
                </a:solidFill>
              </a:rPr>
              <a:t>regional</a:t>
            </a:r>
            <a:r>
              <a:rPr lang="it-IT" b="1" u="sng" dirty="0">
                <a:solidFill>
                  <a:srgbClr val="006666"/>
                </a:solidFill>
              </a:rPr>
              <a:t> </a:t>
            </a:r>
            <a:r>
              <a:rPr lang="it-IT" b="1" u="sng" dirty="0" err="1">
                <a:solidFill>
                  <a:srgbClr val="006666"/>
                </a:solidFill>
              </a:rPr>
              <a:t>level</a:t>
            </a:r>
            <a:endParaRPr lang="it-IT" b="1" u="sng" dirty="0">
              <a:solidFill>
                <a:srgbClr val="006666"/>
              </a:solidFill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it-IT" b="1" u="sng" dirty="0">
              <a:solidFill>
                <a:srgbClr val="006666"/>
              </a:solidFill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b="1" u="sng" dirty="0">
                <a:solidFill>
                  <a:srgbClr val="006666"/>
                </a:solidFill>
              </a:rPr>
              <a:t>Model </a:t>
            </a:r>
            <a:r>
              <a:rPr lang="it-IT" b="1" u="sng" dirty="0" err="1">
                <a:solidFill>
                  <a:srgbClr val="006666"/>
                </a:solidFill>
              </a:rPr>
              <a:t>contracts</a:t>
            </a:r>
            <a:r>
              <a:rPr lang="it-IT" b="1" u="sng" dirty="0">
                <a:solidFill>
                  <a:srgbClr val="006666"/>
                </a:solidFill>
              </a:rPr>
              <a:t>, standard </a:t>
            </a:r>
            <a:r>
              <a:rPr lang="it-IT" b="1" u="sng" dirty="0" err="1">
                <a:solidFill>
                  <a:srgbClr val="006666"/>
                </a:solidFill>
              </a:rPr>
              <a:t>terms</a:t>
            </a:r>
            <a:r>
              <a:rPr lang="it-IT" b="1" u="sng" dirty="0">
                <a:solidFill>
                  <a:srgbClr val="006666"/>
                </a:solidFill>
              </a:rPr>
              <a:t>…</a:t>
            </a:r>
            <a:endParaRPr lang="it-IT" b="1" dirty="0"/>
          </a:p>
          <a:p>
            <a:pPr algn="ctr"/>
            <a:endParaRPr lang="it-IT" dirty="0"/>
          </a:p>
        </p:txBody>
      </p:sp>
      <p:sp>
        <p:nvSpPr>
          <p:cNvPr id="15" name="Rettangolo arrotondato 13">
            <a:extLst>
              <a:ext uri="{FF2B5EF4-FFF2-40B4-BE49-F238E27FC236}">
                <a16:creationId xmlns:a16="http://schemas.microsoft.com/office/drawing/2014/main" id="{393E49FD-E5E0-42C7-A3B9-6DB4ACC981A5}"/>
              </a:ext>
            </a:extLst>
          </p:cNvPr>
          <p:cNvSpPr/>
          <p:nvPr/>
        </p:nvSpPr>
        <p:spPr>
          <a:xfrm>
            <a:off x="1830227" y="1268760"/>
            <a:ext cx="2681597" cy="5400600"/>
          </a:xfrm>
          <a:prstGeom prst="roundRect">
            <a:avLst/>
          </a:prstGeom>
          <a:solidFill>
            <a:schemeClr val="accent5"/>
          </a:solidFill>
          <a:ln w="28575">
            <a:solidFill>
              <a:srgbClr val="00B0F0"/>
            </a:solidFill>
            <a:prstDash val="sys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6666"/>
              </a:solidFill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b="1" u="sng" dirty="0">
                <a:solidFill>
                  <a:srgbClr val="006666"/>
                </a:solidFill>
              </a:rPr>
              <a:t>General </a:t>
            </a:r>
            <a:r>
              <a:rPr lang="it-IT" b="1" u="sng" dirty="0" err="1">
                <a:solidFill>
                  <a:srgbClr val="006666"/>
                </a:solidFill>
              </a:rPr>
              <a:t>Principles</a:t>
            </a:r>
            <a:r>
              <a:rPr lang="it-IT" b="1" u="sng" dirty="0">
                <a:solidFill>
                  <a:srgbClr val="006666"/>
                </a:solidFill>
              </a:rPr>
              <a:t> </a:t>
            </a:r>
            <a:r>
              <a:rPr lang="it-IT" b="1" u="sng" dirty="0" err="1">
                <a:solidFill>
                  <a:srgbClr val="006666"/>
                </a:solidFill>
              </a:rPr>
              <a:t>elaborated</a:t>
            </a:r>
            <a:r>
              <a:rPr lang="it-IT" b="1" u="sng" dirty="0">
                <a:solidFill>
                  <a:srgbClr val="006666"/>
                </a:solidFill>
              </a:rPr>
              <a:t> at </a:t>
            </a:r>
            <a:r>
              <a:rPr lang="it-IT" b="1" u="sng" dirty="0" err="1">
                <a:solidFill>
                  <a:srgbClr val="006666"/>
                </a:solidFill>
              </a:rPr>
              <a:t>international</a:t>
            </a:r>
            <a:r>
              <a:rPr lang="it-IT" b="1" u="sng" dirty="0">
                <a:solidFill>
                  <a:srgbClr val="006666"/>
                </a:solidFill>
              </a:rPr>
              <a:t> </a:t>
            </a:r>
            <a:r>
              <a:rPr lang="it-IT" b="1" u="sng" dirty="0" err="1">
                <a:solidFill>
                  <a:srgbClr val="006666"/>
                </a:solidFill>
              </a:rPr>
              <a:t>level</a:t>
            </a:r>
            <a:endParaRPr lang="it-IT" b="1" u="sng" dirty="0">
              <a:solidFill>
                <a:srgbClr val="006666"/>
              </a:solidFill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200" b="1" dirty="0">
                <a:solidFill>
                  <a:srgbClr val="006666"/>
                </a:solidFill>
              </a:rPr>
              <a:t>CFS Principles for Responsible Investment in Agriculture and Food Systems (CFS-RAI Principles)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200" b="1" dirty="0">
                <a:solidFill>
                  <a:srgbClr val="006666"/>
                </a:solidFill>
              </a:rPr>
              <a:t>UN Global Compact </a:t>
            </a:r>
            <a:endParaRPr lang="it-IT" sz="1200" b="1" dirty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200" b="1" dirty="0">
                <a:solidFill>
                  <a:srgbClr val="006666"/>
                </a:solidFill>
              </a:rPr>
              <a:t>Voluntary Guidelines on the Responsible Governance of Tenure of Land, Fisheries and Forests in the Context of National Food Security (VGGT)</a:t>
            </a:r>
          </a:p>
          <a:p>
            <a:pPr algn="ctr"/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D57D4F9-074D-490D-A58E-10DC0BFB01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457" y="1499877"/>
            <a:ext cx="2098334" cy="157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4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541748" y="1280370"/>
            <a:ext cx="9108504" cy="922728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400" b="1" dirty="0">
                <a:solidFill>
                  <a:srgbClr val="006666"/>
                </a:solidFill>
              </a:rPr>
              <a:t>CONTRACT FARMING AS A RISK MANAGEMENT TOOL</a:t>
            </a:r>
            <a:br>
              <a:rPr lang="en-GB" sz="2400" b="1" dirty="0">
                <a:solidFill>
                  <a:srgbClr val="006666"/>
                </a:solidFill>
              </a:rPr>
            </a:br>
            <a:r>
              <a:rPr lang="en-GB" sz="2400" b="1" dirty="0">
                <a:solidFill>
                  <a:srgbClr val="006666"/>
                </a:solidFill>
              </a:rPr>
              <a:t>IN AGRICULTURAL VALUE CHAINS</a:t>
            </a:r>
            <a:endParaRPr lang="en-GB" sz="24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670BE84-DCBF-43B3-B22E-92F9E0B6EC39}"/>
              </a:ext>
            </a:extLst>
          </p:cNvPr>
          <p:cNvSpPr txBox="1"/>
          <p:nvPr/>
        </p:nvSpPr>
        <p:spPr>
          <a:xfrm>
            <a:off x="1541748" y="2325983"/>
            <a:ext cx="9108504" cy="444224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6666"/>
                </a:solidFill>
                <a:latin typeface="Calibri"/>
              </a:rPr>
              <a:t>Contract farming as an intermediate form</a:t>
            </a:r>
          </a:p>
          <a:p>
            <a:pPr algn="ctr"/>
            <a:r>
              <a:rPr lang="en-US" sz="2800" b="1" dirty="0">
                <a:solidFill>
                  <a:srgbClr val="006666"/>
                </a:solidFill>
                <a:latin typeface="Calibri"/>
              </a:rPr>
              <a:t>of </a:t>
            </a:r>
            <a:r>
              <a:rPr lang="en-US" sz="2800" b="1" dirty="0">
                <a:solidFill>
                  <a:srgbClr val="00B050"/>
                </a:solidFill>
                <a:latin typeface="Calibri"/>
              </a:rPr>
              <a:t>coordination </a:t>
            </a:r>
            <a:r>
              <a:rPr lang="en-US" sz="2800" b="1" dirty="0">
                <a:solidFill>
                  <a:srgbClr val="006666"/>
                </a:solidFill>
                <a:latin typeface="Calibri"/>
              </a:rPr>
              <a:t>and </a:t>
            </a:r>
            <a:r>
              <a:rPr lang="en-US" sz="2800" b="1" dirty="0">
                <a:solidFill>
                  <a:srgbClr val="00B050"/>
                </a:solidFill>
                <a:latin typeface="Calibri"/>
              </a:rPr>
              <a:t>connection between production and (international) markets</a:t>
            </a:r>
            <a:r>
              <a:rPr lang="en-US" sz="2800" b="1" dirty="0">
                <a:solidFill>
                  <a:srgbClr val="006666"/>
                </a:solidFill>
                <a:latin typeface="Calibri"/>
              </a:rPr>
              <a:t>: </a:t>
            </a:r>
          </a:p>
          <a:p>
            <a:endParaRPr lang="en-US" sz="1600" b="1" dirty="0">
              <a:solidFill>
                <a:srgbClr val="006666"/>
              </a:solidFill>
              <a:latin typeface="Calibri"/>
            </a:endParaRPr>
          </a:p>
          <a:p>
            <a:pPr>
              <a:spcAft>
                <a:spcPts val="800"/>
              </a:spcAft>
            </a:pPr>
            <a:r>
              <a:rPr lang="en-US" sz="2000" b="1" dirty="0">
                <a:solidFill>
                  <a:srgbClr val="006666"/>
                </a:solidFill>
                <a:latin typeface="Calibri"/>
              </a:rPr>
              <a:t>Based on an </a:t>
            </a:r>
            <a:r>
              <a:rPr lang="en-US" sz="2000" b="1" dirty="0">
                <a:solidFill>
                  <a:srgbClr val="00B050"/>
                </a:solidFill>
                <a:latin typeface="Calibri"/>
              </a:rPr>
              <a:t>agreement prior to production</a:t>
            </a:r>
            <a:r>
              <a:rPr lang="en-US" sz="2000" b="1" dirty="0">
                <a:solidFill>
                  <a:srgbClr val="006666"/>
                </a:solidFill>
                <a:latin typeface="Calibri"/>
              </a:rPr>
              <a:t>: 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  <a:latin typeface="Calibri"/>
              </a:rPr>
              <a:t>The buyer agrees with the farmer on the commodity (type, quantity, quality attributes), on place and time of delivery, often on production methods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  <a:latin typeface="Calibri"/>
              </a:rPr>
              <a:t>The buyer agrees to sell for a price (or price formula) set in advance, which takes the provided inputs and services into account)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  <a:latin typeface="Calibri"/>
              </a:rPr>
              <a:t>The buyer generally provides support for the production</a:t>
            </a:r>
            <a:r>
              <a:rPr lang="en-US" sz="2000" b="1" dirty="0">
                <a:solidFill>
                  <a:srgbClr val="006666"/>
                </a:solidFill>
                <a:latin typeface="Calibri"/>
              </a:rPr>
              <a:t>:  material inputs, financing, technical assistance, monitoring of production…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006666"/>
              </a:solidFill>
              <a:latin typeface="Calibri"/>
            </a:endParaRPr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0E2FB6B6-28DA-FB2F-A237-8D1544E4A6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9775"/>
            <a:ext cx="4908376" cy="10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42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667508" y="116631"/>
            <a:ext cx="8856984" cy="767481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400" b="1" dirty="0">
                <a:solidFill>
                  <a:srgbClr val="006666"/>
                </a:solidFill>
              </a:rPr>
              <a:t>POTENTIAL BENEFITS OF CONTRACT FARMING?</a:t>
            </a:r>
            <a:endParaRPr lang="en-GB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9E0DE2F-E6D9-48CE-8C91-B24BE43556BB}"/>
              </a:ext>
            </a:extLst>
          </p:cNvPr>
          <p:cNvSpPr txBox="1"/>
          <p:nvPr/>
        </p:nvSpPr>
        <p:spPr>
          <a:xfrm>
            <a:off x="1847528" y="177281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1C02A713-7CF5-471B-BE87-61BFBFBB28A2}"/>
              </a:ext>
            </a:extLst>
          </p:cNvPr>
          <p:cNvSpPr/>
          <p:nvPr/>
        </p:nvSpPr>
        <p:spPr>
          <a:xfrm>
            <a:off x="1698554" y="1052735"/>
            <a:ext cx="4325438" cy="494954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4491976A-57E9-44B8-BB0A-D526A3979B18}"/>
              </a:ext>
            </a:extLst>
          </p:cNvPr>
          <p:cNvSpPr/>
          <p:nvPr/>
        </p:nvSpPr>
        <p:spPr>
          <a:xfrm>
            <a:off x="6357676" y="1052736"/>
            <a:ext cx="4133056" cy="494954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FAEA0C0D-9AD3-4F7B-B623-4BFF61FD2388}"/>
              </a:ext>
            </a:extLst>
          </p:cNvPr>
          <p:cNvSpPr/>
          <p:nvPr/>
        </p:nvSpPr>
        <p:spPr>
          <a:xfrm>
            <a:off x="1750412" y="1196752"/>
            <a:ext cx="4057727" cy="34009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rgbClr val="00B050"/>
                </a:solidFill>
              </a:rPr>
              <a:t>KEY POTENTIAL ADVANTAGES FOR CONTRACTORS: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guaranteed access and regularity of supply of the commodity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conformity to product quality and safety standards and traceability control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facilitated access to land without land acquisition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210383F7-C51F-4123-8E56-22625AEAB1DD}"/>
              </a:ext>
            </a:extLst>
          </p:cNvPr>
          <p:cNvSpPr/>
          <p:nvPr/>
        </p:nvSpPr>
        <p:spPr>
          <a:xfrm>
            <a:off x="6369731" y="1196752"/>
            <a:ext cx="3974741" cy="44012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rgbClr val="00B050"/>
                </a:solidFill>
              </a:rPr>
              <a:t>KEY POTENTIAL ADVANTAGES FOR FARMERS: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a secured output market and stabilized income, mitigated production risks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facilitated access to inputs, services, technology, credit and financing, enhanced production methods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empowerment with agronomical skills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no interference with land right issues</a:t>
            </a:r>
          </a:p>
        </p:txBody>
      </p:sp>
    </p:spTree>
    <p:extLst>
      <p:ext uri="{BB962C8B-B14F-4D97-AF65-F5344CB8AC3E}">
        <p14:creationId xmlns:p14="http://schemas.microsoft.com/office/powerpoint/2010/main" val="324741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itle 5"/>
          <p:cNvSpPr>
            <a:spLocks noGrp="1"/>
          </p:cNvSpPr>
          <p:nvPr>
            <p:ph type="title"/>
          </p:nvPr>
        </p:nvSpPr>
        <p:spPr>
          <a:xfrm>
            <a:off x="1667508" y="116631"/>
            <a:ext cx="8856984" cy="820549"/>
          </a:xfrm>
          <a:solidFill>
            <a:srgbClr val="D4ECBA"/>
          </a:solidFill>
          <a:ln w="28575">
            <a:solidFill>
              <a:srgbClr val="006666"/>
            </a:solidFill>
          </a:ln>
        </p:spPr>
        <p:txBody>
          <a:bodyPr/>
          <a:lstStyle/>
          <a:p>
            <a:r>
              <a:rPr lang="en-GB" sz="2400" b="1" dirty="0">
                <a:solidFill>
                  <a:srgbClr val="006666"/>
                </a:solidFill>
              </a:rPr>
              <a:t>POTENTIAL BENEFITS OF CONTRACT FARMING?</a:t>
            </a:r>
            <a:endParaRPr lang="en-GB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9E0DE2F-E6D9-48CE-8C91-B24BE43556BB}"/>
              </a:ext>
            </a:extLst>
          </p:cNvPr>
          <p:cNvSpPr txBox="1"/>
          <p:nvPr/>
        </p:nvSpPr>
        <p:spPr>
          <a:xfrm>
            <a:off x="1847528" y="177281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0A8199EC-7C40-42AA-8E90-34B06C024AD8}"/>
              </a:ext>
            </a:extLst>
          </p:cNvPr>
          <p:cNvSpPr/>
          <p:nvPr/>
        </p:nvSpPr>
        <p:spPr>
          <a:xfrm>
            <a:off x="1487488" y="1268760"/>
            <a:ext cx="9145016" cy="547260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FB062ECB-31E3-4389-87B7-AFE0E27E5FD9}"/>
              </a:ext>
            </a:extLst>
          </p:cNvPr>
          <p:cNvSpPr/>
          <p:nvPr/>
        </p:nvSpPr>
        <p:spPr>
          <a:xfrm>
            <a:off x="1847528" y="1484784"/>
            <a:ext cx="859755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006666"/>
                </a:solidFill>
              </a:rPr>
              <a:t>KEY POTENTIAL GLOBAL ECONOMIC AND SOCIAL ADVANTAGES: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Food security objectives</a:t>
            </a:r>
            <a:r>
              <a:rPr lang="en-US" sz="2000" b="1" dirty="0">
                <a:solidFill>
                  <a:srgbClr val="006666"/>
                </a:solidFill>
              </a:rPr>
              <a:t>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early planning and better alignment between production and demand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enhance the stabilization of markets and limit price volatility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contribute to higher quality of produce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50"/>
                </a:solidFill>
              </a:rPr>
              <a:t>Economic development: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private sector’s input (investment capacity, advanced technology, and facilitated access to export markets)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Empowerment of farmers and support transition from a subsistence production to a commercial/ market-oriented production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6666"/>
                </a:solidFill>
              </a:rPr>
              <a:t>Economic and social development of rural areas</a:t>
            </a:r>
          </a:p>
        </p:txBody>
      </p:sp>
    </p:spTree>
    <p:extLst>
      <p:ext uri="{BB962C8B-B14F-4D97-AF65-F5344CB8AC3E}">
        <p14:creationId xmlns:p14="http://schemas.microsoft.com/office/powerpoint/2010/main" val="2938779693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4519</TotalTime>
  <Words>1438</Words>
  <Application>Microsoft Office PowerPoint</Application>
  <PresentationFormat>Widescreen</PresentationFormat>
  <Paragraphs>158</Paragraphs>
  <Slides>16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Struttura predefinita</vt:lpstr>
      <vt:lpstr>Presentazione standard di PowerPoint</vt:lpstr>
      <vt:lpstr>UNIDROIT/FAO/IFAD LEGAL GUIDE ON CONTRACT FARMING</vt:lpstr>
      <vt:lpstr>UNIDROIT’s work in the field of agriculture</vt:lpstr>
      <vt:lpstr>UNIDROIT’s work in the field of agriculture (2)</vt:lpstr>
      <vt:lpstr>UNIDROIT’s work in the field of agriculture (2)</vt:lpstr>
      <vt:lpstr>Role of the contract and legal guidance documents</vt:lpstr>
      <vt:lpstr>CONTRACT FARMING AS A RISK MANAGEMENT TOOL IN AGRICULTURAL VALUE CHAINS</vt:lpstr>
      <vt:lpstr>POTENTIAL BENEFITS OF CONTRACT FARMING?</vt:lpstr>
      <vt:lpstr>POTENTIAL BENEFITS OF CONTRACT FARMING?</vt:lpstr>
      <vt:lpstr>POTENTIAL RISKS FOR PARTIES?</vt:lpstr>
      <vt:lpstr>UNIDROIT/FAO/IFAD LEGAL GUIDE: NATURE, PURPOSE, CONTENT </vt:lpstr>
      <vt:lpstr> CONTRACT FARMING IN THE UNIDROIT-FAO-IFAD LEGAL GUIDE  </vt:lpstr>
      <vt:lpstr>ORIGINAL FEATURES OF AGRICULTURAL PRODUCTION UNDER CONTRACT </vt:lpstr>
      <vt:lpstr>UNIDROIT/FAO/IFAD LEGAL GUIDE: NATURE, PURPOSE, CONTENT </vt:lpstr>
      <vt:lpstr>A SPECIFIC EXAMPLE: PRICE DETERMINATION MECHANISMS</vt:lpstr>
      <vt:lpstr>HOW CAN A GUIDANCE INSTRUMENT BE SUCCESSFUL?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Estrella-Faria.JA</dc:creator>
  <cp:lastModifiedBy>Anna Veneziano (UNIDROIT)</cp:lastModifiedBy>
  <cp:revision>278</cp:revision>
  <dcterms:created xsi:type="dcterms:W3CDTF">2009-09-07T14:48:51Z</dcterms:created>
  <dcterms:modified xsi:type="dcterms:W3CDTF">2023-06-22T07:24:22Z</dcterms:modified>
</cp:coreProperties>
</file>