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6" r:id="rId5"/>
    <p:sldId id="256" r:id="rId6"/>
    <p:sldId id="267" r:id="rId7"/>
    <p:sldId id="268" r:id="rId8"/>
    <p:sldId id="259" r:id="rId9"/>
    <p:sldId id="269" r:id="rId10"/>
    <p:sldId id="261" r:id="rId11"/>
    <p:sldId id="270" r:id="rId12"/>
    <p:sldId id="271"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615C59-75DE-5AB0-C70F-57F5A7A745AB}" name="Guest User" initials="GU" userId="S::urn:spo:tenantanon#fae143e9-6fdf-4e1b-a445-2b4057399e0a::" providerId="AD"/>
  <p188:author id="{5A711FC3-520E-14DD-1428-8F11497BF43A}" name="Hamza Hameed" initials="HH" userId="S::hamza.hameed@accesspartnership.com::7ad5712e-5da5-49cd-99e1-9f43d2e40c0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6E7EA-8FE0-492B-90D3-4C58618F44D7}" v="110" dt="2025-09-30T16:44:14.030"/>
    <p1510:client id="{5A7BB17E-D080-B3A8-B6F4-2271D26271A9}" v="8" dt="2025-09-30T00:53:16.144"/>
    <p1510:client id="{A98B6879-7B85-5778-B019-C2A7EB24B755}" v="9" dt="2025-09-30T08:44:19.034"/>
    <p1510:client id="{D7B60AA2-D3C6-804F-1696-DD184E1F16E7}" v="2" dt="2025-09-30T20:57:41.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873" autoAdjust="0"/>
  </p:normalViewPr>
  <p:slideViewPr>
    <p:cSldViewPr snapToGrid="0">
      <p:cViewPr>
        <p:scale>
          <a:sx n="50" d="100"/>
          <a:sy n="50" d="100"/>
        </p:scale>
        <p:origin x="468" y="35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54D06-B559-4CF0-AD52-CB73DF924588}"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87C0555B-F0B5-4EA1-8DE7-511642C40114}">
      <dgm:prSet custT="1"/>
      <dgm:spPr/>
      <dgm:t>
        <a:bodyPr/>
        <a:lstStyle/>
        <a:p>
          <a:pPr>
            <a:lnSpc>
              <a:spcPct val="100000"/>
            </a:lnSpc>
          </a:pPr>
          <a:r>
            <a:rPr lang="en-SG" sz="1400" b="1" dirty="0" err="1"/>
            <a:t>Smallsat</a:t>
          </a:r>
          <a:r>
            <a:rPr lang="en-SG" sz="1400" b="1" dirty="0"/>
            <a:t> Revolution:</a:t>
          </a:r>
          <a:r>
            <a:rPr lang="en-SG" sz="1400" dirty="0"/>
            <a:t> Rapid growth of small satellites is driving a booming space economy (projected ~$1.8 trillion+ by 2040). </a:t>
          </a:r>
          <a:r>
            <a:rPr lang="en-SG" sz="1400" dirty="0" err="1"/>
            <a:t>NewSpace</a:t>
          </a:r>
          <a:r>
            <a:rPr lang="en-SG" sz="1400" dirty="0"/>
            <a:t> start-ups are proliferating, but many are thinly capitalized.</a:t>
          </a:r>
          <a:endParaRPr lang="en-US" sz="1400" dirty="0"/>
        </a:p>
      </dgm:t>
    </dgm:pt>
    <dgm:pt modelId="{EF27DBA4-2F56-47BA-ACAA-5ED47179D9B7}" type="parTrans" cxnId="{330E9CFE-1FF3-4F38-BAB6-D2AA65A34AC1}">
      <dgm:prSet/>
      <dgm:spPr/>
      <dgm:t>
        <a:bodyPr/>
        <a:lstStyle/>
        <a:p>
          <a:endParaRPr lang="en-US"/>
        </a:p>
      </dgm:t>
    </dgm:pt>
    <dgm:pt modelId="{F59FE878-E66A-4414-9489-FE473DE21EB5}" type="sibTrans" cxnId="{330E9CFE-1FF3-4F38-BAB6-D2AA65A34AC1}">
      <dgm:prSet/>
      <dgm:spPr/>
      <dgm:t>
        <a:bodyPr/>
        <a:lstStyle/>
        <a:p>
          <a:endParaRPr lang="en-US"/>
        </a:p>
      </dgm:t>
    </dgm:pt>
    <dgm:pt modelId="{5C60DA0A-4272-4985-8C41-048A121C5CDC}">
      <dgm:prSet custT="1"/>
      <dgm:spPr/>
      <dgm:t>
        <a:bodyPr/>
        <a:lstStyle/>
        <a:p>
          <a:pPr>
            <a:lnSpc>
              <a:spcPct val="100000"/>
            </a:lnSpc>
          </a:pPr>
          <a:r>
            <a:rPr lang="en-SG" sz="1400" b="1" dirty="0"/>
            <a:t>Financing Challenge:</a:t>
          </a:r>
          <a:r>
            <a:rPr lang="en-SG" sz="1400" dirty="0"/>
            <a:t> Traditionally, satellites were financed via project finance (secured by service contracts) rather than asset-based loans. Orbiting satellites were seen as poor collateral – non-repairable, hard to repossess, essentially disposable assets.</a:t>
          </a:r>
          <a:endParaRPr lang="en-US" sz="1400" dirty="0"/>
        </a:p>
      </dgm:t>
    </dgm:pt>
    <dgm:pt modelId="{84A49722-D339-41EA-92CD-C4E13D518016}" type="parTrans" cxnId="{5E99E331-E9C5-49B5-B001-8ED0A20D8714}">
      <dgm:prSet/>
      <dgm:spPr/>
      <dgm:t>
        <a:bodyPr/>
        <a:lstStyle/>
        <a:p>
          <a:endParaRPr lang="en-US"/>
        </a:p>
      </dgm:t>
    </dgm:pt>
    <dgm:pt modelId="{F710CB81-5AAF-4FC3-837B-21DE01EA4FC2}" type="sibTrans" cxnId="{5E99E331-E9C5-49B5-B001-8ED0A20D8714}">
      <dgm:prSet/>
      <dgm:spPr/>
      <dgm:t>
        <a:bodyPr/>
        <a:lstStyle/>
        <a:p>
          <a:endParaRPr lang="en-US"/>
        </a:p>
      </dgm:t>
    </dgm:pt>
    <dgm:pt modelId="{071A5A78-0BBF-4647-96DC-AE5B4DC0AC68}">
      <dgm:prSet custT="1"/>
      <dgm:spPr/>
      <dgm:t>
        <a:bodyPr/>
        <a:lstStyle/>
        <a:p>
          <a:pPr>
            <a:lnSpc>
              <a:spcPct val="100000"/>
            </a:lnSpc>
          </a:pPr>
          <a:r>
            <a:rPr lang="en-SG" sz="1400" b="1" dirty="0"/>
            <a:t>Need for Secondary Market:</a:t>
          </a:r>
          <a:r>
            <a:rPr lang="en-SG" sz="1400" dirty="0"/>
            <a:t> Technical advances (on-orbit servicing, software deployed satellites, </a:t>
          </a:r>
          <a:r>
            <a:rPr lang="en-SG" sz="1400" dirty="0" err="1"/>
            <a:t>GSaaS</a:t>
          </a:r>
          <a:r>
            <a:rPr lang="en-SG" sz="1400" dirty="0"/>
            <a:t>) now give satellites residual value. This opens the door to a </a:t>
          </a:r>
          <a:r>
            <a:rPr lang="en-SG" sz="1400" i="1" dirty="0"/>
            <a:t>secondary market</a:t>
          </a:r>
          <a:r>
            <a:rPr lang="en-SG" sz="1400" dirty="0"/>
            <a:t> for used satellites, allowing them to be resold or repurposed instead of becoming debris.</a:t>
          </a:r>
          <a:endParaRPr lang="en-US" sz="1400" dirty="0"/>
        </a:p>
      </dgm:t>
    </dgm:pt>
    <dgm:pt modelId="{D01C42E4-4496-4873-BC53-0376E2392BE2}" type="parTrans" cxnId="{2C9691A8-414E-41E6-BA20-B57B7B97E538}">
      <dgm:prSet/>
      <dgm:spPr/>
      <dgm:t>
        <a:bodyPr/>
        <a:lstStyle/>
        <a:p>
          <a:endParaRPr lang="en-US"/>
        </a:p>
      </dgm:t>
    </dgm:pt>
    <dgm:pt modelId="{151B7CFB-DCA3-45DF-AB15-5E6BBAA3601F}" type="sibTrans" cxnId="{2C9691A8-414E-41E6-BA20-B57B7B97E538}">
      <dgm:prSet/>
      <dgm:spPr/>
      <dgm:t>
        <a:bodyPr/>
        <a:lstStyle/>
        <a:p>
          <a:endParaRPr lang="en-US"/>
        </a:p>
      </dgm:t>
    </dgm:pt>
    <dgm:pt modelId="{A2E8955B-F92B-452F-8D97-6C8DCE99BAB8}">
      <dgm:prSet custT="1"/>
      <dgm:spPr/>
      <dgm:t>
        <a:bodyPr/>
        <a:lstStyle/>
        <a:p>
          <a:pPr>
            <a:lnSpc>
              <a:spcPct val="100000"/>
            </a:lnSpc>
          </a:pPr>
          <a:r>
            <a:rPr lang="en-SG" sz="1400" b="1" dirty="0"/>
            <a:t>Securitisation as Enabler:</a:t>
          </a:r>
          <a:r>
            <a:rPr lang="en-SG" sz="1400" dirty="0"/>
            <a:t> Treating satellites as assets that can be </a:t>
          </a:r>
          <a:r>
            <a:rPr lang="en-SG" sz="1400" b="1" dirty="0"/>
            <a:t>securitised</a:t>
          </a:r>
          <a:r>
            <a:rPr lang="en-SG" sz="1400" dirty="0"/>
            <a:t> (used as collateral or bundled into asset-backed financing) is key to unlocking this secondary market. It provides liquidity and attracts investment by turning satellites into tradable, financeable assets.</a:t>
          </a:r>
          <a:endParaRPr lang="en-US" sz="1400" dirty="0"/>
        </a:p>
      </dgm:t>
    </dgm:pt>
    <dgm:pt modelId="{64DCCE59-9D8A-4281-A906-826759298123}" type="parTrans" cxnId="{6A7F9C9F-6DDA-49F3-8A27-22FC51B9F316}">
      <dgm:prSet/>
      <dgm:spPr/>
      <dgm:t>
        <a:bodyPr/>
        <a:lstStyle/>
        <a:p>
          <a:endParaRPr lang="en-US"/>
        </a:p>
      </dgm:t>
    </dgm:pt>
    <dgm:pt modelId="{ED34C73C-5E53-407E-B716-9D8FBC7B8293}" type="sibTrans" cxnId="{6A7F9C9F-6DDA-49F3-8A27-22FC51B9F316}">
      <dgm:prSet/>
      <dgm:spPr/>
      <dgm:t>
        <a:bodyPr/>
        <a:lstStyle/>
        <a:p>
          <a:endParaRPr lang="en-US"/>
        </a:p>
      </dgm:t>
    </dgm:pt>
    <dgm:pt modelId="{233AE794-6B51-4ECE-B79D-5D08CE43D3B3}" type="pres">
      <dgm:prSet presAssocID="{45854D06-B559-4CF0-AD52-CB73DF924588}" presName="root" presStyleCnt="0">
        <dgm:presLayoutVars>
          <dgm:dir/>
          <dgm:resizeHandles val="exact"/>
        </dgm:presLayoutVars>
      </dgm:prSet>
      <dgm:spPr/>
    </dgm:pt>
    <dgm:pt modelId="{CA4E9378-5098-4784-9877-C7762F98EE97}" type="pres">
      <dgm:prSet presAssocID="{87C0555B-F0B5-4EA1-8DE7-511642C40114}" presName="compNode" presStyleCnt="0"/>
      <dgm:spPr/>
    </dgm:pt>
    <dgm:pt modelId="{001A14C6-611E-41C1-BB67-EEB685E44FC0}" type="pres">
      <dgm:prSet presAssocID="{87C0555B-F0B5-4EA1-8DE7-511642C40114}" presName="bgRect" presStyleLbl="bgShp" presStyleIdx="0" presStyleCnt="4"/>
      <dgm:spPr/>
    </dgm:pt>
    <dgm:pt modelId="{886C7641-A597-4092-83F1-4B417F558452}" type="pres">
      <dgm:prSet presAssocID="{87C0555B-F0B5-4EA1-8DE7-511642C4011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atellite"/>
        </a:ext>
      </dgm:extLst>
    </dgm:pt>
    <dgm:pt modelId="{E6C8C303-D644-444D-8AE7-D73A9B519A59}" type="pres">
      <dgm:prSet presAssocID="{87C0555B-F0B5-4EA1-8DE7-511642C40114}" presName="spaceRect" presStyleCnt="0"/>
      <dgm:spPr/>
    </dgm:pt>
    <dgm:pt modelId="{8926151D-AC62-47E0-9CA9-397B8B609527}" type="pres">
      <dgm:prSet presAssocID="{87C0555B-F0B5-4EA1-8DE7-511642C40114}" presName="parTx" presStyleLbl="revTx" presStyleIdx="0" presStyleCnt="4">
        <dgm:presLayoutVars>
          <dgm:chMax val="0"/>
          <dgm:chPref val="0"/>
        </dgm:presLayoutVars>
      </dgm:prSet>
      <dgm:spPr/>
    </dgm:pt>
    <dgm:pt modelId="{779C8153-22DB-46E4-8F2D-4C314F5121B4}" type="pres">
      <dgm:prSet presAssocID="{F59FE878-E66A-4414-9489-FE473DE21EB5}" presName="sibTrans" presStyleCnt="0"/>
      <dgm:spPr/>
    </dgm:pt>
    <dgm:pt modelId="{F61219E9-BFCD-4530-BF8E-1F6D58FE33E6}" type="pres">
      <dgm:prSet presAssocID="{5C60DA0A-4272-4985-8C41-048A121C5CDC}" presName="compNode" presStyleCnt="0"/>
      <dgm:spPr/>
    </dgm:pt>
    <dgm:pt modelId="{FB9E743C-E497-4993-AE48-E07AE133129A}" type="pres">
      <dgm:prSet presAssocID="{5C60DA0A-4272-4985-8C41-048A121C5CDC}" presName="bgRect" presStyleLbl="bgShp" presStyleIdx="1" presStyleCnt="4"/>
      <dgm:spPr/>
    </dgm:pt>
    <dgm:pt modelId="{62E4025E-62C0-475C-986B-300F62F69E1F}" type="pres">
      <dgm:prSet presAssocID="{5C60DA0A-4272-4985-8C41-048A121C5CD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2B2282F1-9981-45D8-B13A-C7C21B8AD217}" type="pres">
      <dgm:prSet presAssocID="{5C60DA0A-4272-4985-8C41-048A121C5CDC}" presName="spaceRect" presStyleCnt="0"/>
      <dgm:spPr/>
    </dgm:pt>
    <dgm:pt modelId="{370085AA-69A5-4A04-B861-D00CAD06E7E2}" type="pres">
      <dgm:prSet presAssocID="{5C60DA0A-4272-4985-8C41-048A121C5CDC}" presName="parTx" presStyleLbl="revTx" presStyleIdx="1" presStyleCnt="4">
        <dgm:presLayoutVars>
          <dgm:chMax val="0"/>
          <dgm:chPref val="0"/>
        </dgm:presLayoutVars>
      </dgm:prSet>
      <dgm:spPr/>
    </dgm:pt>
    <dgm:pt modelId="{5247C454-EEC6-4C53-B74A-3EEE2DFBC554}" type="pres">
      <dgm:prSet presAssocID="{F710CB81-5AAF-4FC3-837B-21DE01EA4FC2}" presName="sibTrans" presStyleCnt="0"/>
      <dgm:spPr/>
    </dgm:pt>
    <dgm:pt modelId="{BACA22F3-A473-4E6C-B354-E5C79AF47E56}" type="pres">
      <dgm:prSet presAssocID="{071A5A78-0BBF-4647-96DC-AE5B4DC0AC68}" presName="compNode" presStyleCnt="0"/>
      <dgm:spPr/>
    </dgm:pt>
    <dgm:pt modelId="{1B635510-6FD9-4EB2-9ACD-68DDE6A9A942}" type="pres">
      <dgm:prSet presAssocID="{071A5A78-0BBF-4647-96DC-AE5B4DC0AC68}" presName="bgRect" presStyleLbl="bgShp" presStyleIdx="2" presStyleCnt="4"/>
      <dgm:spPr/>
    </dgm:pt>
    <dgm:pt modelId="{BD95744C-3AF6-4F4C-8531-0D4A744CCC2A}" type="pres">
      <dgm:prSet presAssocID="{071A5A78-0BBF-4647-96DC-AE5B4DC0AC6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atellite dish"/>
        </a:ext>
      </dgm:extLst>
    </dgm:pt>
    <dgm:pt modelId="{0A4DAAC6-022A-4049-B526-03BDA4857FE7}" type="pres">
      <dgm:prSet presAssocID="{071A5A78-0BBF-4647-96DC-AE5B4DC0AC68}" presName="spaceRect" presStyleCnt="0"/>
      <dgm:spPr/>
    </dgm:pt>
    <dgm:pt modelId="{5F929917-0DED-44D2-9B4A-0EF4C08D297A}" type="pres">
      <dgm:prSet presAssocID="{071A5A78-0BBF-4647-96DC-AE5B4DC0AC68}" presName="parTx" presStyleLbl="revTx" presStyleIdx="2" presStyleCnt="4">
        <dgm:presLayoutVars>
          <dgm:chMax val="0"/>
          <dgm:chPref val="0"/>
        </dgm:presLayoutVars>
      </dgm:prSet>
      <dgm:spPr/>
    </dgm:pt>
    <dgm:pt modelId="{07A654E1-E0BD-41FB-87F8-4EFDD17D9938}" type="pres">
      <dgm:prSet presAssocID="{151B7CFB-DCA3-45DF-AB15-5E6BBAA3601F}" presName="sibTrans" presStyleCnt="0"/>
      <dgm:spPr/>
    </dgm:pt>
    <dgm:pt modelId="{D0A19637-1C9E-4D0D-A85F-AF81F8ED14A0}" type="pres">
      <dgm:prSet presAssocID="{A2E8955B-F92B-452F-8D97-6C8DCE99BAB8}" presName="compNode" presStyleCnt="0"/>
      <dgm:spPr/>
    </dgm:pt>
    <dgm:pt modelId="{A87FBC2D-A61D-4A63-825B-7AD7A013CF3A}" type="pres">
      <dgm:prSet presAssocID="{A2E8955B-F92B-452F-8D97-6C8DCE99BAB8}" presName="bgRect" presStyleLbl="bgShp" presStyleIdx="3" presStyleCnt="4"/>
      <dgm:spPr/>
    </dgm:pt>
    <dgm:pt modelId="{CD06C57A-94B6-49DD-9CB3-83E2284ED37B}" type="pres">
      <dgm:prSet presAssocID="{A2E8955B-F92B-452F-8D97-6C8DCE99BA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nk"/>
        </a:ext>
      </dgm:extLst>
    </dgm:pt>
    <dgm:pt modelId="{932B720D-9260-45CA-A7CE-32C773323630}" type="pres">
      <dgm:prSet presAssocID="{A2E8955B-F92B-452F-8D97-6C8DCE99BAB8}" presName="spaceRect" presStyleCnt="0"/>
      <dgm:spPr/>
    </dgm:pt>
    <dgm:pt modelId="{13E01D13-239E-4289-9FF1-ABAA9456E603}" type="pres">
      <dgm:prSet presAssocID="{A2E8955B-F92B-452F-8D97-6C8DCE99BAB8}" presName="parTx" presStyleLbl="revTx" presStyleIdx="3" presStyleCnt="4">
        <dgm:presLayoutVars>
          <dgm:chMax val="0"/>
          <dgm:chPref val="0"/>
        </dgm:presLayoutVars>
      </dgm:prSet>
      <dgm:spPr/>
    </dgm:pt>
  </dgm:ptLst>
  <dgm:cxnLst>
    <dgm:cxn modelId="{E270FC0D-A675-41B1-BD19-3BE51D4163B5}" type="presOf" srcId="{45854D06-B559-4CF0-AD52-CB73DF924588}" destId="{233AE794-6B51-4ECE-B79D-5D08CE43D3B3}" srcOrd="0" destOrd="0" presId="urn:microsoft.com/office/officeart/2018/2/layout/IconVerticalSolidList"/>
    <dgm:cxn modelId="{5E99E331-E9C5-49B5-B001-8ED0A20D8714}" srcId="{45854D06-B559-4CF0-AD52-CB73DF924588}" destId="{5C60DA0A-4272-4985-8C41-048A121C5CDC}" srcOrd="1" destOrd="0" parTransId="{84A49722-D339-41EA-92CD-C4E13D518016}" sibTransId="{F710CB81-5AAF-4FC3-837B-21DE01EA4FC2}"/>
    <dgm:cxn modelId="{FD473E60-4CB4-4798-92F0-7A51D6B31F37}" type="presOf" srcId="{A2E8955B-F92B-452F-8D97-6C8DCE99BAB8}" destId="{13E01D13-239E-4289-9FF1-ABAA9456E603}" srcOrd="0" destOrd="0" presId="urn:microsoft.com/office/officeart/2018/2/layout/IconVerticalSolidList"/>
    <dgm:cxn modelId="{DD63BC9A-A11C-4AC3-BB07-D9FB371DEADD}" type="presOf" srcId="{5C60DA0A-4272-4985-8C41-048A121C5CDC}" destId="{370085AA-69A5-4A04-B861-D00CAD06E7E2}" srcOrd="0" destOrd="0" presId="urn:microsoft.com/office/officeart/2018/2/layout/IconVerticalSolidList"/>
    <dgm:cxn modelId="{6A7F9C9F-6DDA-49F3-8A27-22FC51B9F316}" srcId="{45854D06-B559-4CF0-AD52-CB73DF924588}" destId="{A2E8955B-F92B-452F-8D97-6C8DCE99BAB8}" srcOrd="3" destOrd="0" parTransId="{64DCCE59-9D8A-4281-A906-826759298123}" sibTransId="{ED34C73C-5E53-407E-B716-9D8FBC7B8293}"/>
    <dgm:cxn modelId="{2C9691A8-414E-41E6-BA20-B57B7B97E538}" srcId="{45854D06-B559-4CF0-AD52-CB73DF924588}" destId="{071A5A78-0BBF-4647-96DC-AE5B4DC0AC68}" srcOrd="2" destOrd="0" parTransId="{D01C42E4-4496-4873-BC53-0376E2392BE2}" sibTransId="{151B7CFB-DCA3-45DF-AB15-5E6BBAA3601F}"/>
    <dgm:cxn modelId="{959E89B0-D489-4AEC-A077-7027E52B2A81}" type="presOf" srcId="{87C0555B-F0B5-4EA1-8DE7-511642C40114}" destId="{8926151D-AC62-47E0-9CA9-397B8B609527}" srcOrd="0" destOrd="0" presId="urn:microsoft.com/office/officeart/2018/2/layout/IconVerticalSolidList"/>
    <dgm:cxn modelId="{A13837BF-EF9F-4EE6-8C08-D51857D3D6E8}" type="presOf" srcId="{071A5A78-0BBF-4647-96DC-AE5B4DC0AC68}" destId="{5F929917-0DED-44D2-9B4A-0EF4C08D297A}" srcOrd="0" destOrd="0" presId="urn:microsoft.com/office/officeart/2018/2/layout/IconVerticalSolidList"/>
    <dgm:cxn modelId="{330E9CFE-1FF3-4F38-BAB6-D2AA65A34AC1}" srcId="{45854D06-B559-4CF0-AD52-CB73DF924588}" destId="{87C0555B-F0B5-4EA1-8DE7-511642C40114}" srcOrd="0" destOrd="0" parTransId="{EF27DBA4-2F56-47BA-ACAA-5ED47179D9B7}" sibTransId="{F59FE878-E66A-4414-9489-FE473DE21EB5}"/>
    <dgm:cxn modelId="{A32D3542-16A7-4D66-9ED7-EC3A24E7FFC4}" type="presParOf" srcId="{233AE794-6B51-4ECE-B79D-5D08CE43D3B3}" destId="{CA4E9378-5098-4784-9877-C7762F98EE97}" srcOrd="0" destOrd="0" presId="urn:microsoft.com/office/officeart/2018/2/layout/IconVerticalSolidList"/>
    <dgm:cxn modelId="{84639432-114E-40D1-9A74-5541AC1F68A0}" type="presParOf" srcId="{CA4E9378-5098-4784-9877-C7762F98EE97}" destId="{001A14C6-611E-41C1-BB67-EEB685E44FC0}" srcOrd="0" destOrd="0" presId="urn:microsoft.com/office/officeart/2018/2/layout/IconVerticalSolidList"/>
    <dgm:cxn modelId="{05E91634-029B-4C50-9DFB-0EABA01861CA}" type="presParOf" srcId="{CA4E9378-5098-4784-9877-C7762F98EE97}" destId="{886C7641-A597-4092-83F1-4B417F558452}" srcOrd="1" destOrd="0" presId="urn:microsoft.com/office/officeart/2018/2/layout/IconVerticalSolidList"/>
    <dgm:cxn modelId="{D0D9DBF7-74EA-426D-9F85-361365F5E265}" type="presParOf" srcId="{CA4E9378-5098-4784-9877-C7762F98EE97}" destId="{E6C8C303-D644-444D-8AE7-D73A9B519A59}" srcOrd="2" destOrd="0" presId="urn:microsoft.com/office/officeart/2018/2/layout/IconVerticalSolidList"/>
    <dgm:cxn modelId="{44BB9075-4048-4CDA-9CEB-BD4701E8B3B0}" type="presParOf" srcId="{CA4E9378-5098-4784-9877-C7762F98EE97}" destId="{8926151D-AC62-47E0-9CA9-397B8B609527}" srcOrd="3" destOrd="0" presId="urn:microsoft.com/office/officeart/2018/2/layout/IconVerticalSolidList"/>
    <dgm:cxn modelId="{049107CD-F7BB-4618-AF47-EB58C5147736}" type="presParOf" srcId="{233AE794-6B51-4ECE-B79D-5D08CE43D3B3}" destId="{779C8153-22DB-46E4-8F2D-4C314F5121B4}" srcOrd="1" destOrd="0" presId="urn:microsoft.com/office/officeart/2018/2/layout/IconVerticalSolidList"/>
    <dgm:cxn modelId="{D45016AD-449B-4723-969B-E69D2A22A6A7}" type="presParOf" srcId="{233AE794-6B51-4ECE-B79D-5D08CE43D3B3}" destId="{F61219E9-BFCD-4530-BF8E-1F6D58FE33E6}" srcOrd="2" destOrd="0" presId="urn:microsoft.com/office/officeart/2018/2/layout/IconVerticalSolidList"/>
    <dgm:cxn modelId="{821471E4-28C1-4472-9F97-E3866E5C7D77}" type="presParOf" srcId="{F61219E9-BFCD-4530-BF8E-1F6D58FE33E6}" destId="{FB9E743C-E497-4993-AE48-E07AE133129A}" srcOrd="0" destOrd="0" presId="urn:microsoft.com/office/officeart/2018/2/layout/IconVerticalSolidList"/>
    <dgm:cxn modelId="{8D05A95E-6925-4F51-A96A-16CCDA2B5EB9}" type="presParOf" srcId="{F61219E9-BFCD-4530-BF8E-1F6D58FE33E6}" destId="{62E4025E-62C0-475C-986B-300F62F69E1F}" srcOrd="1" destOrd="0" presId="urn:microsoft.com/office/officeart/2018/2/layout/IconVerticalSolidList"/>
    <dgm:cxn modelId="{0B302109-2E99-4F0E-8862-BF44AC3C8E84}" type="presParOf" srcId="{F61219E9-BFCD-4530-BF8E-1F6D58FE33E6}" destId="{2B2282F1-9981-45D8-B13A-C7C21B8AD217}" srcOrd="2" destOrd="0" presId="urn:microsoft.com/office/officeart/2018/2/layout/IconVerticalSolidList"/>
    <dgm:cxn modelId="{52C38A08-85BA-461F-9C21-1C611BCB722A}" type="presParOf" srcId="{F61219E9-BFCD-4530-BF8E-1F6D58FE33E6}" destId="{370085AA-69A5-4A04-B861-D00CAD06E7E2}" srcOrd="3" destOrd="0" presId="urn:microsoft.com/office/officeart/2018/2/layout/IconVerticalSolidList"/>
    <dgm:cxn modelId="{A1D4381A-40F1-4F11-A4E4-9C497CB55BC5}" type="presParOf" srcId="{233AE794-6B51-4ECE-B79D-5D08CE43D3B3}" destId="{5247C454-EEC6-4C53-B74A-3EEE2DFBC554}" srcOrd="3" destOrd="0" presId="urn:microsoft.com/office/officeart/2018/2/layout/IconVerticalSolidList"/>
    <dgm:cxn modelId="{BAD503E6-3511-4592-A7DC-AC36CF6CFA33}" type="presParOf" srcId="{233AE794-6B51-4ECE-B79D-5D08CE43D3B3}" destId="{BACA22F3-A473-4E6C-B354-E5C79AF47E56}" srcOrd="4" destOrd="0" presId="urn:microsoft.com/office/officeart/2018/2/layout/IconVerticalSolidList"/>
    <dgm:cxn modelId="{512EDEC2-15BA-4612-9842-61DF9E36C4DD}" type="presParOf" srcId="{BACA22F3-A473-4E6C-B354-E5C79AF47E56}" destId="{1B635510-6FD9-4EB2-9ACD-68DDE6A9A942}" srcOrd="0" destOrd="0" presId="urn:microsoft.com/office/officeart/2018/2/layout/IconVerticalSolidList"/>
    <dgm:cxn modelId="{5E5ACB6E-2D02-42EE-BAF5-84AC9D1CAFBD}" type="presParOf" srcId="{BACA22F3-A473-4E6C-B354-E5C79AF47E56}" destId="{BD95744C-3AF6-4F4C-8531-0D4A744CCC2A}" srcOrd="1" destOrd="0" presId="urn:microsoft.com/office/officeart/2018/2/layout/IconVerticalSolidList"/>
    <dgm:cxn modelId="{17226A48-6575-4F9A-B86D-FCEAE23A976D}" type="presParOf" srcId="{BACA22F3-A473-4E6C-B354-E5C79AF47E56}" destId="{0A4DAAC6-022A-4049-B526-03BDA4857FE7}" srcOrd="2" destOrd="0" presId="urn:microsoft.com/office/officeart/2018/2/layout/IconVerticalSolidList"/>
    <dgm:cxn modelId="{E6BFA160-27A1-47B0-B00F-09CD9C6C2569}" type="presParOf" srcId="{BACA22F3-A473-4E6C-B354-E5C79AF47E56}" destId="{5F929917-0DED-44D2-9B4A-0EF4C08D297A}" srcOrd="3" destOrd="0" presId="urn:microsoft.com/office/officeart/2018/2/layout/IconVerticalSolidList"/>
    <dgm:cxn modelId="{6AEFCAB2-A491-4483-BF25-6E748CF8B8C3}" type="presParOf" srcId="{233AE794-6B51-4ECE-B79D-5D08CE43D3B3}" destId="{07A654E1-E0BD-41FB-87F8-4EFDD17D9938}" srcOrd="5" destOrd="0" presId="urn:microsoft.com/office/officeart/2018/2/layout/IconVerticalSolidList"/>
    <dgm:cxn modelId="{7FB420B9-8551-4CDF-B8A8-F91C49C711E1}" type="presParOf" srcId="{233AE794-6B51-4ECE-B79D-5D08CE43D3B3}" destId="{D0A19637-1C9E-4D0D-A85F-AF81F8ED14A0}" srcOrd="6" destOrd="0" presId="urn:microsoft.com/office/officeart/2018/2/layout/IconVerticalSolidList"/>
    <dgm:cxn modelId="{892B9CB7-B723-4564-8E7D-3635502F6556}" type="presParOf" srcId="{D0A19637-1C9E-4D0D-A85F-AF81F8ED14A0}" destId="{A87FBC2D-A61D-4A63-825B-7AD7A013CF3A}" srcOrd="0" destOrd="0" presId="urn:microsoft.com/office/officeart/2018/2/layout/IconVerticalSolidList"/>
    <dgm:cxn modelId="{4369D477-10A3-41B4-A25A-FFA4076C23B0}" type="presParOf" srcId="{D0A19637-1C9E-4D0D-A85F-AF81F8ED14A0}" destId="{CD06C57A-94B6-49DD-9CB3-83E2284ED37B}" srcOrd="1" destOrd="0" presId="urn:microsoft.com/office/officeart/2018/2/layout/IconVerticalSolidList"/>
    <dgm:cxn modelId="{5BF8AD2A-1A20-44FE-A6D9-BAEB4E089127}" type="presParOf" srcId="{D0A19637-1C9E-4D0D-A85F-AF81F8ED14A0}" destId="{932B720D-9260-45CA-A7CE-32C773323630}" srcOrd="2" destOrd="0" presId="urn:microsoft.com/office/officeart/2018/2/layout/IconVerticalSolidList"/>
    <dgm:cxn modelId="{C23B62B7-1F8C-4855-BD84-8DC1EDB6815A}" type="presParOf" srcId="{D0A19637-1C9E-4D0D-A85F-AF81F8ED14A0}" destId="{13E01D13-239E-4289-9FF1-ABAA9456E60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F9AB01-B7E1-495F-B5F6-574DD018D221}"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197529A-AADB-4F34-A8AA-236A80079414}">
      <dgm:prSet custT="1"/>
      <dgm:spPr/>
      <dgm:t>
        <a:bodyPr/>
        <a:lstStyle/>
        <a:p>
          <a:pPr>
            <a:lnSpc>
              <a:spcPct val="100000"/>
            </a:lnSpc>
          </a:pPr>
          <a:r>
            <a:rPr lang="en-SG" sz="1800" b="1" dirty="0"/>
            <a:t>International Liability:</a:t>
          </a:r>
          <a:r>
            <a:rPr lang="en-SG" sz="1800" dirty="0"/>
            <a:t> Under the Outer Space Treaty and the Liability Convention (1972), launching states bear </a:t>
          </a:r>
          <a:r>
            <a:rPr lang="en-SG" sz="1800" b="1" dirty="0"/>
            <a:t>international liability</a:t>
          </a:r>
          <a:r>
            <a:rPr lang="en-SG" sz="1800" dirty="0"/>
            <a:t> for damage caused by their space objects. This liability persists even if the satellite is sold or moved to a new operator. States therefore have a stake in any transfer – they remain “on the hook” for accidents caused by the object they launched.</a:t>
          </a:r>
          <a:endParaRPr lang="en-US" sz="1800" dirty="0"/>
        </a:p>
      </dgm:t>
    </dgm:pt>
    <dgm:pt modelId="{4504CCED-7CC1-4F04-9793-52CC4E40B7C6}" type="parTrans" cxnId="{3BD11AAF-D387-4717-A887-B92C91A5ECC3}">
      <dgm:prSet/>
      <dgm:spPr/>
      <dgm:t>
        <a:bodyPr/>
        <a:lstStyle/>
        <a:p>
          <a:endParaRPr lang="en-US"/>
        </a:p>
      </dgm:t>
    </dgm:pt>
    <dgm:pt modelId="{0C690FA5-CCA7-4B50-8D60-AC40322DB3E3}" type="sibTrans" cxnId="{3BD11AAF-D387-4717-A887-B92C91A5ECC3}">
      <dgm:prSet/>
      <dgm:spPr/>
      <dgm:t>
        <a:bodyPr/>
        <a:lstStyle/>
        <a:p>
          <a:endParaRPr lang="en-US"/>
        </a:p>
      </dgm:t>
    </dgm:pt>
    <dgm:pt modelId="{F36F6D36-DF2A-4D9F-AEA7-E318B31E47AD}">
      <dgm:prSet custT="1"/>
      <dgm:spPr/>
      <dgm:t>
        <a:bodyPr/>
        <a:lstStyle/>
        <a:p>
          <a:pPr>
            <a:lnSpc>
              <a:spcPct val="100000"/>
            </a:lnSpc>
          </a:pPr>
          <a:r>
            <a:rPr lang="en-SG" sz="1800" b="1" dirty="0"/>
            <a:t>Risk Allocation:</a:t>
          </a:r>
          <a:r>
            <a:rPr lang="en-SG" sz="1800" dirty="0"/>
            <a:t> When satellites change hands, parties must manage liability risk. Typically, this is done via insurance and indemnities. National licensing often requires launch and in-orbit liability insurance. A new owner may need to re-register the satellite with a state and secure insurance coverage, to assure prior launching states that liability is addressed.</a:t>
          </a:r>
          <a:endParaRPr lang="en-US" sz="1800" dirty="0"/>
        </a:p>
      </dgm:t>
    </dgm:pt>
    <dgm:pt modelId="{28C0960C-5BF6-4939-A8E3-EAE83ADD2311}" type="parTrans" cxnId="{848D71B5-15C0-47A8-8F73-4E145E9506C8}">
      <dgm:prSet/>
      <dgm:spPr/>
      <dgm:t>
        <a:bodyPr/>
        <a:lstStyle/>
        <a:p>
          <a:endParaRPr lang="en-US"/>
        </a:p>
      </dgm:t>
    </dgm:pt>
    <dgm:pt modelId="{D33A5AA4-0CA3-4868-8B52-A6940C37F77C}" type="sibTrans" cxnId="{848D71B5-15C0-47A8-8F73-4E145E9506C8}">
      <dgm:prSet/>
      <dgm:spPr/>
      <dgm:t>
        <a:bodyPr/>
        <a:lstStyle/>
        <a:p>
          <a:endParaRPr lang="en-US"/>
        </a:p>
      </dgm:t>
    </dgm:pt>
    <dgm:pt modelId="{ED75741C-02BF-4CB9-AF0D-6786FDA971AB}">
      <dgm:prSet custT="1"/>
      <dgm:spPr/>
      <dgm:t>
        <a:bodyPr/>
        <a:lstStyle/>
        <a:p>
          <a:pPr>
            <a:lnSpc>
              <a:spcPct val="100000"/>
            </a:lnSpc>
          </a:pPr>
          <a:r>
            <a:rPr lang="en-SG" sz="1800" b="1" dirty="0"/>
            <a:t>Transfer Safeguards:</a:t>
          </a:r>
          <a:r>
            <a:rPr lang="en-SG" sz="1800" dirty="0"/>
            <a:t> To enable transfers without compromising safety or increasing debris, legal frameworks can impose safeguards. For instance, a state might require approval before a creditor or buyer deorbits or moves a satellite. </a:t>
          </a:r>
          <a:br>
            <a:rPr lang="en-SG" sz="1800" dirty="0"/>
          </a:br>
          <a:endParaRPr lang="en-US" sz="1800" dirty="0"/>
        </a:p>
      </dgm:t>
    </dgm:pt>
    <dgm:pt modelId="{C0B29A1B-1EC8-4A01-915D-09498F214B1C}" type="parTrans" cxnId="{695AF42F-52A1-4606-8762-117E80AB4C6B}">
      <dgm:prSet/>
      <dgm:spPr/>
      <dgm:t>
        <a:bodyPr/>
        <a:lstStyle/>
        <a:p>
          <a:endParaRPr lang="en-US"/>
        </a:p>
      </dgm:t>
    </dgm:pt>
    <dgm:pt modelId="{B0144117-5B31-42DE-A1AD-8B74C789AA16}" type="sibTrans" cxnId="{695AF42F-52A1-4606-8762-117E80AB4C6B}">
      <dgm:prSet/>
      <dgm:spPr/>
      <dgm:t>
        <a:bodyPr/>
        <a:lstStyle/>
        <a:p>
          <a:endParaRPr lang="en-US"/>
        </a:p>
      </dgm:t>
    </dgm:pt>
    <dgm:pt modelId="{5A867E0F-7A7D-48B0-8936-2DE5B93C33C8}" type="pres">
      <dgm:prSet presAssocID="{DCF9AB01-B7E1-495F-B5F6-574DD018D221}" presName="root" presStyleCnt="0">
        <dgm:presLayoutVars>
          <dgm:dir/>
          <dgm:resizeHandles val="exact"/>
        </dgm:presLayoutVars>
      </dgm:prSet>
      <dgm:spPr/>
    </dgm:pt>
    <dgm:pt modelId="{B74FEC2C-CBAD-4621-AC63-09750F48274B}" type="pres">
      <dgm:prSet presAssocID="{F197529A-AADB-4F34-A8AA-236A80079414}" presName="compNode" presStyleCnt="0"/>
      <dgm:spPr/>
    </dgm:pt>
    <dgm:pt modelId="{C3205A2A-69D2-47B3-9DD4-829DB5D5AB0E}" type="pres">
      <dgm:prSet presAssocID="{F197529A-AADB-4F34-A8AA-236A800794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A5590F50-2319-416C-B942-175DB3785AE9}" type="pres">
      <dgm:prSet presAssocID="{F197529A-AADB-4F34-A8AA-236A80079414}" presName="spaceRect" presStyleCnt="0"/>
      <dgm:spPr/>
    </dgm:pt>
    <dgm:pt modelId="{7C0A7970-2773-4198-8F1D-F2496D58F8D2}" type="pres">
      <dgm:prSet presAssocID="{F197529A-AADB-4F34-A8AA-236A80079414}" presName="textRect" presStyleLbl="revTx" presStyleIdx="0" presStyleCnt="3" custScaleX="241613">
        <dgm:presLayoutVars>
          <dgm:chMax val="1"/>
          <dgm:chPref val="1"/>
        </dgm:presLayoutVars>
      </dgm:prSet>
      <dgm:spPr/>
    </dgm:pt>
    <dgm:pt modelId="{CCC8E347-B19B-4CE2-A67F-741D0E546A89}" type="pres">
      <dgm:prSet presAssocID="{0C690FA5-CCA7-4B50-8D60-AC40322DB3E3}" presName="sibTrans" presStyleCnt="0"/>
      <dgm:spPr/>
    </dgm:pt>
    <dgm:pt modelId="{7AD28232-51E4-4A0B-BC52-676832816639}" type="pres">
      <dgm:prSet presAssocID="{F36F6D36-DF2A-4D9F-AEA7-E318B31E47AD}" presName="compNode" presStyleCnt="0"/>
      <dgm:spPr/>
    </dgm:pt>
    <dgm:pt modelId="{95C17275-9BBD-4E2F-A891-C5E627162B13}" type="pres">
      <dgm:prSet presAssocID="{F36F6D36-DF2A-4D9F-AEA7-E318B31E47A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2DEED410-574D-4FF1-B6D1-34C7030EBC7D}" type="pres">
      <dgm:prSet presAssocID="{F36F6D36-DF2A-4D9F-AEA7-E318B31E47AD}" presName="spaceRect" presStyleCnt="0"/>
      <dgm:spPr/>
    </dgm:pt>
    <dgm:pt modelId="{051DBE97-5F33-45AD-AAE2-1A170730CB73}" type="pres">
      <dgm:prSet presAssocID="{F36F6D36-DF2A-4D9F-AEA7-E318B31E47AD}" presName="textRect" presStyleLbl="revTx" presStyleIdx="1" presStyleCnt="3" custScaleX="233581">
        <dgm:presLayoutVars>
          <dgm:chMax val="1"/>
          <dgm:chPref val="1"/>
        </dgm:presLayoutVars>
      </dgm:prSet>
      <dgm:spPr/>
    </dgm:pt>
    <dgm:pt modelId="{200D2B4C-F56A-4476-A4AB-5773EF6D6EDE}" type="pres">
      <dgm:prSet presAssocID="{D33A5AA4-0CA3-4868-8B52-A6940C37F77C}" presName="sibTrans" presStyleCnt="0"/>
      <dgm:spPr/>
    </dgm:pt>
    <dgm:pt modelId="{E0AFAD6D-029B-4768-9E8F-FDB38DE63D5F}" type="pres">
      <dgm:prSet presAssocID="{ED75741C-02BF-4CB9-AF0D-6786FDA971AB}" presName="compNode" presStyleCnt="0"/>
      <dgm:spPr/>
    </dgm:pt>
    <dgm:pt modelId="{15EE0B62-A2AA-4A6A-AA3E-C4F6C747142B}" type="pres">
      <dgm:prSet presAssocID="{ED75741C-02BF-4CB9-AF0D-6786FDA971A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ream"/>
        </a:ext>
      </dgm:extLst>
    </dgm:pt>
    <dgm:pt modelId="{E0770ED7-96F2-41CD-A7B6-C4965AF11884}" type="pres">
      <dgm:prSet presAssocID="{ED75741C-02BF-4CB9-AF0D-6786FDA971AB}" presName="spaceRect" presStyleCnt="0"/>
      <dgm:spPr/>
    </dgm:pt>
    <dgm:pt modelId="{8DCEF6FC-4F9A-4189-BE5D-0C7BF0E6A2E3}" type="pres">
      <dgm:prSet presAssocID="{ED75741C-02BF-4CB9-AF0D-6786FDA971AB}" presName="textRect" presStyleLbl="revTx" presStyleIdx="2" presStyleCnt="3" custScaleX="231655">
        <dgm:presLayoutVars>
          <dgm:chMax val="1"/>
          <dgm:chPref val="1"/>
        </dgm:presLayoutVars>
      </dgm:prSet>
      <dgm:spPr/>
    </dgm:pt>
  </dgm:ptLst>
  <dgm:cxnLst>
    <dgm:cxn modelId="{695AF42F-52A1-4606-8762-117E80AB4C6B}" srcId="{DCF9AB01-B7E1-495F-B5F6-574DD018D221}" destId="{ED75741C-02BF-4CB9-AF0D-6786FDA971AB}" srcOrd="2" destOrd="0" parTransId="{C0B29A1B-1EC8-4A01-915D-09498F214B1C}" sibTransId="{B0144117-5B31-42DE-A1AD-8B74C789AA16}"/>
    <dgm:cxn modelId="{84955637-5066-4450-8201-A4A024C5CE6C}" type="presOf" srcId="{ED75741C-02BF-4CB9-AF0D-6786FDA971AB}" destId="{8DCEF6FC-4F9A-4189-BE5D-0C7BF0E6A2E3}" srcOrd="0" destOrd="0" presId="urn:microsoft.com/office/officeart/2018/2/layout/IconLabelList"/>
    <dgm:cxn modelId="{B317943C-3F47-47E7-B605-EA07912F19AB}" type="presOf" srcId="{F197529A-AADB-4F34-A8AA-236A80079414}" destId="{7C0A7970-2773-4198-8F1D-F2496D58F8D2}" srcOrd="0" destOrd="0" presId="urn:microsoft.com/office/officeart/2018/2/layout/IconLabelList"/>
    <dgm:cxn modelId="{0AA63C47-B94E-43FA-BCFD-2A02ED7D09ED}" type="presOf" srcId="{DCF9AB01-B7E1-495F-B5F6-574DD018D221}" destId="{5A867E0F-7A7D-48B0-8936-2DE5B93C33C8}" srcOrd="0" destOrd="0" presId="urn:microsoft.com/office/officeart/2018/2/layout/IconLabelList"/>
    <dgm:cxn modelId="{666D4F73-F833-47CE-8B4B-26EF638C7110}" type="presOf" srcId="{F36F6D36-DF2A-4D9F-AEA7-E318B31E47AD}" destId="{051DBE97-5F33-45AD-AAE2-1A170730CB73}" srcOrd="0" destOrd="0" presId="urn:microsoft.com/office/officeart/2018/2/layout/IconLabelList"/>
    <dgm:cxn modelId="{3BD11AAF-D387-4717-A887-B92C91A5ECC3}" srcId="{DCF9AB01-B7E1-495F-B5F6-574DD018D221}" destId="{F197529A-AADB-4F34-A8AA-236A80079414}" srcOrd="0" destOrd="0" parTransId="{4504CCED-7CC1-4F04-9793-52CC4E40B7C6}" sibTransId="{0C690FA5-CCA7-4B50-8D60-AC40322DB3E3}"/>
    <dgm:cxn modelId="{848D71B5-15C0-47A8-8F73-4E145E9506C8}" srcId="{DCF9AB01-B7E1-495F-B5F6-574DD018D221}" destId="{F36F6D36-DF2A-4D9F-AEA7-E318B31E47AD}" srcOrd="1" destOrd="0" parTransId="{28C0960C-5BF6-4939-A8E3-EAE83ADD2311}" sibTransId="{D33A5AA4-0CA3-4868-8B52-A6940C37F77C}"/>
    <dgm:cxn modelId="{3A33ED87-E62A-465B-86B0-34ED2598E6B5}" type="presParOf" srcId="{5A867E0F-7A7D-48B0-8936-2DE5B93C33C8}" destId="{B74FEC2C-CBAD-4621-AC63-09750F48274B}" srcOrd="0" destOrd="0" presId="urn:microsoft.com/office/officeart/2018/2/layout/IconLabelList"/>
    <dgm:cxn modelId="{7F68D4DB-2AFE-49EC-87D5-7E9775AC1BDA}" type="presParOf" srcId="{B74FEC2C-CBAD-4621-AC63-09750F48274B}" destId="{C3205A2A-69D2-47B3-9DD4-829DB5D5AB0E}" srcOrd="0" destOrd="0" presId="urn:microsoft.com/office/officeart/2018/2/layout/IconLabelList"/>
    <dgm:cxn modelId="{A9954317-942A-4A6A-B7F2-803B82B89D47}" type="presParOf" srcId="{B74FEC2C-CBAD-4621-AC63-09750F48274B}" destId="{A5590F50-2319-416C-B942-175DB3785AE9}" srcOrd="1" destOrd="0" presId="urn:microsoft.com/office/officeart/2018/2/layout/IconLabelList"/>
    <dgm:cxn modelId="{879F2840-EE9E-4969-9B97-82AAA1FFDC4B}" type="presParOf" srcId="{B74FEC2C-CBAD-4621-AC63-09750F48274B}" destId="{7C0A7970-2773-4198-8F1D-F2496D58F8D2}" srcOrd="2" destOrd="0" presId="urn:microsoft.com/office/officeart/2018/2/layout/IconLabelList"/>
    <dgm:cxn modelId="{1866ADDD-DA1C-47F8-9DCF-16C69110527D}" type="presParOf" srcId="{5A867E0F-7A7D-48B0-8936-2DE5B93C33C8}" destId="{CCC8E347-B19B-4CE2-A67F-741D0E546A89}" srcOrd="1" destOrd="0" presId="urn:microsoft.com/office/officeart/2018/2/layout/IconLabelList"/>
    <dgm:cxn modelId="{92141E29-645C-4DA4-BF86-D6DFB073346B}" type="presParOf" srcId="{5A867E0F-7A7D-48B0-8936-2DE5B93C33C8}" destId="{7AD28232-51E4-4A0B-BC52-676832816639}" srcOrd="2" destOrd="0" presId="urn:microsoft.com/office/officeart/2018/2/layout/IconLabelList"/>
    <dgm:cxn modelId="{BFD417DC-7A0F-4566-8D32-19798FFEB2C1}" type="presParOf" srcId="{7AD28232-51E4-4A0B-BC52-676832816639}" destId="{95C17275-9BBD-4E2F-A891-C5E627162B13}" srcOrd="0" destOrd="0" presId="urn:microsoft.com/office/officeart/2018/2/layout/IconLabelList"/>
    <dgm:cxn modelId="{066FF37D-F341-4AFF-B0D2-119595E0F485}" type="presParOf" srcId="{7AD28232-51E4-4A0B-BC52-676832816639}" destId="{2DEED410-574D-4FF1-B6D1-34C7030EBC7D}" srcOrd="1" destOrd="0" presId="urn:microsoft.com/office/officeart/2018/2/layout/IconLabelList"/>
    <dgm:cxn modelId="{DF415076-E0B6-465A-A1A9-D00CA8BCCF2D}" type="presParOf" srcId="{7AD28232-51E4-4A0B-BC52-676832816639}" destId="{051DBE97-5F33-45AD-AAE2-1A170730CB73}" srcOrd="2" destOrd="0" presId="urn:microsoft.com/office/officeart/2018/2/layout/IconLabelList"/>
    <dgm:cxn modelId="{1F03BCCF-6990-403B-A9E2-BBF1E7996539}" type="presParOf" srcId="{5A867E0F-7A7D-48B0-8936-2DE5B93C33C8}" destId="{200D2B4C-F56A-4476-A4AB-5773EF6D6EDE}" srcOrd="3" destOrd="0" presId="urn:microsoft.com/office/officeart/2018/2/layout/IconLabelList"/>
    <dgm:cxn modelId="{5FD21DD2-6E6B-43F4-AC44-CB6711E1A9C3}" type="presParOf" srcId="{5A867E0F-7A7D-48B0-8936-2DE5B93C33C8}" destId="{E0AFAD6D-029B-4768-9E8F-FDB38DE63D5F}" srcOrd="4" destOrd="0" presId="urn:microsoft.com/office/officeart/2018/2/layout/IconLabelList"/>
    <dgm:cxn modelId="{77665D84-7724-4F1E-9D0A-19AE50470C27}" type="presParOf" srcId="{E0AFAD6D-029B-4768-9E8F-FDB38DE63D5F}" destId="{15EE0B62-A2AA-4A6A-AA3E-C4F6C747142B}" srcOrd="0" destOrd="0" presId="urn:microsoft.com/office/officeart/2018/2/layout/IconLabelList"/>
    <dgm:cxn modelId="{8117A3DD-6918-444B-B9A4-1279C99F46AF}" type="presParOf" srcId="{E0AFAD6D-029B-4768-9E8F-FDB38DE63D5F}" destId="{E0770ED7-96F2-41CD-A7B6-C4965AF11884}" srcOrd="1" destOrd="0" presId="urn:microsoft.com/office/officeart/2018/2/layout/IconLabelList"/>
    <dgm:cxn modelId="{220A8396-77CA-4800-B6DC-56AF0EA4B73C}" type="presParOf" srcId="{E0AFAD6D-029B-4768-9E8F-FDB38DE63D5F}" destId="{8DCEF6FC-4F9A-4189-BE5D-0C7BF0E6A2E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A14C6-611E-41C1-BB67-EEB685E44FC0}">
      <dsp:nvSpPr>
        <dsp:cNvPr id="0" name=""/>
        <dsp:cNvSpPr/>
      </dsp:nvSpPr>
      <dsp:spPr>
        <a:xfrm>
          <a:off x="0" y="1274"/>
          <a:ext cx="11807577" cy="64619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6C7641-A597-4092-83F1-4B417F558452}">
      <dsp:nvSpPr>
        <dsp:cNvPr id="0" name=""/>
        <dsp:cNvSpPr/>
      </dsp:nvSpPr>
      <dsp:spPr>
        <a:xfrm>
          <a:off x="195473" y="146668"/>
          <a:ext cx="355406" cy="355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26151D-AC62-47E0-9CA9-397B8B609527}">
      <dsp:nvSpPr>
        <dsp:cNvPr id="0" name=""/>
        <dsp:cNvSpPr/>
      </dsp:nvSpPr>
      <dsp:spPr>
        <a:xfrm>
          <a:off x="746354" y="1274"/>
          <a:ext cx="11061222" cy="64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89" tIns="68389" rIns="68389" bIns="68389" numCol="1" spcCol="1270" anchor="ctr" anchorCtr="0">
          <a:noAutofit/>
        </a:bodyPr>
        <a:lstStyle/>
        <a:p>
          <a:pPr marL="0" lvl="0" indent="0" algn="l" defTabSz="622300">
            <a:lnSpc>
              <a:spcPct val="100000"/>
            </a:lnSpc>
            <a:spcBef>
              <a:spcPct val="0"/>
            </a:spcBef>
            <a:spcAft>
              <a:spcPct val="35000"/>
            </a:spcAft>
            <a:buNone/>
          </a:pPr>
          <a:r>
            <a:rPr lang="en-SG" sz="1400" b="1" kern="1200" dirty="0" err="1"/>
            <a:t>Smallsat</a:t>
          </a:r>
          <a:r>
            <a:rPr lang="en-SG" sz="1400" b="1" kern="1200" dirty="0"/>
            <a:t> Revolution:</a:t>
          </a:r>
          <a:r>
            <a:rPr lang="en-SG" sz="1400" kern="1200" dirty="0"/>
            <a:t> Rapid growth of small satellites is driving a booming space economy (projected ~$1.8 trillion+ by 2040). </a:t>
          </a:r>
          <a:r>
            <a:rPr lang="en-SG" sz="1400" kern="1200" dirty="0" err="1"/>
            <a:t>NewSpace</a:t>
          </a:r>
          <a:r>
            <a:rPr lang="en-SG" sz="1400" kern="1200" dirty="0"/>
            <a:t> start-ups are proliferating, but many are thinly capitalized.</a:t>
          </a:r>
          <a:endParaRPr lang="en-US" sz="1400" kern="1200" dirty="0"/>
        </a:p>
      </dsp:txBody>
      <dsp:txXfrm>
        <a:off x="746354" y="1274"/>
        <a:ext cx="11061222" cy="646194"/>
      </dsp:txXfrm>
    </dsp:sp>
    <dsp:sp modelId="{FB9E743C-E497-4993-AE48-E07AE133129A}">
      <dsp:nvSpPr>
        <dsp:cNvPr id="0" name=""/>
        <dsp:cNvSpPr/>
      </dsp:nvSpPr>
      <dsp:spPr>
        <a:xfrm>
          <a:off x="0" y="809017"/>
          <a:ext cx="11807577" cy="64619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4025E-62C0-475C-986B-300F62F69E1F}">
      <dsp:nvSpPr>
        <dsp:cNvPr id="0" name=""/>
        <dsp:cNvSpPr/>
      </dsp:nvSpPr>
      <dsp:spPr>
        <a:xfrm>
          <a:off x="195473" y="954411"/>
          <a:ext cx="355406" cy="355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085AA-69A5-4A04-B861-D00CAD06E7E2}">
      <dsp:nvSpPr>
        <dsp:cNvPr id="0" name=""/>
        <dsp:cNvSpPr/>
      </dsp:nvSpPr>
      <dsp:spPr>
        <a:xfrm>
          <a:off x="746354" y="809017"/>
          <a:ext cx="11061222" cy="64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89" tIns="68389" rIns="68389" bIns="68389" numCol="1" spcCol="1270" anchor="ctr" anchorCtr="0">
          <a:noAutofit/>
        </a:bodyPr>
        <a:lstStyle/>
        <a:p>
          <a:pPr marL="0" lvl="0" indent="0" algn="l" defTabSz="622300">
            <a:lnSpc>
              <a:spcPct val="100000"/>
            </a:lnSpc>
            <a:spcBef>
              <a:spcPct val="0"/>
            </a:spcBef>
            <a:spcAft>
              <a:spcPct val="35000"/>
            </a:spcAft>
            <a:buNone/>
          </a:pPr>
          <a:r>
            <a:rPr lang="en-SG" sz="1400" b="1" kern="1200" dirty="0"/>
            <a:t>Financing Challenge:</a:t>
          </a:r>
          <a:r>
            <a:rPr lang="en-SG" sz="1400" kern="1200" dirty="0"/>
            <a:t> Traditionally, satellites were financed via project finance (secured by service contracts) rather than asset-based loans. Orbiting satellites were seen as poor collateral – non-repairable, hard to repossess, essentially disposable assets.</a:t>
          </a:r>
          <a:endParaRPr lang="en-US" sz="1400" kern="1200" dirty="0"/>
        </a:p>
      </dsp:txBody>
      <dsp:txXfrm>
        <a:off x="746354" y="809017"/>
        <a:ext cx="11061222" cy="646194"/>
      </dsp:txXfrm>
    </dsp:sp>
    <dsp:sp modelId="{1B635510-6FD9-4EB2-9ACD-68DDE6A9A942}">
      <dsp:nvSpPr>
        <dsp:cNvPr id="0" name=""/>
        <dsp:cNvSpPr/>
      </dsp:nvSpPr>
      <dsp:spPr>
        <a:xfrm>
          <a:off x="0" y="1616760"/>
          <a:ext cx="11807577" cy="64619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95744C-3AF6-4F4C-8531-0D4A744CCC2A}">
      <dsp:nvSpPr>
        <dsp:cNvPr id="0" name=""/>
        <dsp:cNvSpPr/>
      </dsp:nvSpPr>
      <dsp:spPr>
        <a:xfrm>
          <a:off x="195473" y="1762153"/>
          <a:ext cx="355406" cy="355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29917-0DED-44D2-9B4A-0EF4C08D297A}">
      <dsp:nvSpPr>
        <dsp:cNvPr id="0" name=""/>
        <dsp:cNvSpPr/>
      </dsp:nvSpPr>
      <dsp:spPr>
        <a:xfrm>
          <a:off x="746354" y="1616760"/>
          <a:ext cx="11061222" cy="64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89" tIns="68389" rIns="68389" bIns="68389" numCol="1" spcCol="1270" anchor="ctr" anchorCtr="0">
          <a:noAutofit/>
        </a:bodyPr>
        <a:lstStyle/>
        <a:p>
          <a:pPr marL="0" lvl="0" indent="0" algn="l" defTabSz="622300">
            <a:lnSpc>
              <a:spcPct val="100000"/>
            </a:lnSpc>
            <a:spcBef>
              <a:spcPct val="0"/>
            </a:spcBef>
            <a:spcAft>
              <a:spcPct val="35000"/>
            </a:spcAft>
            <a:buNone/>
          </a:pPr>
          <a:r>
            <a:rPr lang="en-SG" sz="1400" b="1" kern="1200" dirty="0"/>
            <a:t>Need for Secondary Market:</a:t>
          </a:r>
          <a:r>
            <a:rPr lang="en-SG" sz="1400" kern="1200" dirty="0"/>
            <a:t> Technical advances (on-orbit servicing, software deployed satellites, </a:t>
          </a:r>
          <a:r>
            <a:rPr lang="en-SG" sz="1400" kern="1200" dirty="0" err="1"/>
            <a:t>GSaaS</a:t>
          </a:r>
          <a:r>
            <a:rPr lang="en-SG" sz="1400" kern="1200" dirty="0"/>
            <a:t>) now give satellites residual value. This opens the door to a </a:t>
          </a:r>
          <a:r>
            <a:rPr lang="en-SG" sz="1400" i="1" kern="1200" dirty="0"/>
            <a:t>secondary market</a:t>
          </a:r>
          <a:r>
            <a:rPr lang="en-SG" sz="1400" kern="1200" dirty="0"/>
            <a:t> for used satellites, allowing them to be resold or repurposed instead of becoming debris.</a:t>
          </a:r>
          <a:endParaRPr lang="en-US" sz="1400" kern="1200" dirty="0"/>
        </a:p>
      </dsp:txBody>
      <dsp:txXfrm>
        <a:off x="746354" y="1616760"/>
        <a:ext cx="11061222" cy="646194"/>
      </dsp:txXfrm>
    </dsp:sp>
    <dsp:sp modelId="{A87FBC2D-A61D-4A63-825B-7AD7A013CF3A}">
      <dsp:nvSpPr>
        <dsp:cNvPr id="0" name=""/>
        <dsp:cNvSpPr/>
      </dsp:nvSpPr>
      <dsp:spPr>
        <a:xfrm>
          <a:off x="0" y="2424502"/>
          <a:ext cx="11807577" cy="64619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06C57A-94B6-49DD-9CB3-83E2284ED37B}">
      <dsp:nvSpPr>
        <dsp:cNvPr id="0" name=""/>
        <dsp:cNvSpPr/>
      </dsp:nvSpPr>
      <dsp:spPr>
        <a:xfrm>
          <a:off x="195473" y="2569896"/>
          <a:ext cx="355406" cy="3554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01D13-239E-4289-9FF1-ABAA9456E603}">
      <dsp:nvSpPr>
        <dsp:cNvPr id="0" name=""/>
        <dsp:cNvSpPr/>
      </dsp:nvSpPr>
      <dsp:spPr>
        <a:xfrm>
          <a:off x="746354" y="2424502"/>
          <a:ext cx="11061222" cy="64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89" tIns="68389" rIns="68389" bIns="68389" numCol="1" spcCol="1270" anchor="ctr" anchorCtr="0">
          <a:noAutofit/>
        </a:bodyPr>
        <a:lstStyle/>
        <a:p>
          <a:pPr marL="0" lvl="0" indent="0" algn="l" defTabSz="622300">
            <a:lnSpc>
              <a:spcPct val="100000"/>
            </a:lnSpc>
            <a:spcBef>
              <a:spcPct val="0"/>
            </a:spcBef>
            <a:spcAft>
              <a:spcPct val="35000"/>
            </a:spcAft>
            <a:buNone/>
          </a:pPr>
          <a:r>
            <a:rPr lang="en-SG" sz="1400" b="1" kern="1200" dirty="0"/>
            <a:t>Securitisation as Enabler:</a:t>
          </a:r>
          <a:r>
            <a:rPr lang="en-SG" sz="1400" kern="1200" dirty="0"/>
            <a:t> Treating satellites as assets that can be </a:t>
          </a:r>
          <a:r>
            <a:rPr lang="en-SG" sz="1400" b="1" kern="1200" dirty="0"/>
            <a:t>securitised</a:t>
          </a:r>
          <a:r>
            <a:rPr lang="en-SG" sz="1400" kern="1200" dirty="0"/>
            <a:t> (used as collateral or bundled into asset-backed financing) is key to unlocking this secondary market. It provides liquidity and attracts investment by turning satellites into tradable, financeable assets.</a:t>
          </a:r>
          <a:endParaRPr lang="en-US" sz="1400" kern="1200" dirty="0"/>
        </a:p>
      </dsp:txBody>
      <dsp:txXfrm>
        <a:off x="746354" y="2424502"/>
        <a:ext cx="11061222" cy="646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05A2A-69D2-47B3-9DD4-829DB5D5AB0E}">
      <dsp:nvSpPr>
        <dsp:cNvPr id="0" name=""/>
        <dsp:cNvSpPr/>
      </dsp:nvSpPr>
      <dsp:spPr>
        <a:xfrm>
          <a:off x="1395356" y="1369304"/>
          <a:ext cx="637558" cy="6375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0A7970-2773-4198-8F1D-F2496D58F8D2}">
      <dsp:nvSpPr>
        <dsp:cNvPr id="0" name=""/>
        <dsp:cNvSpPr/>
      </dsp:nvSpPr>
      <dsp:spPr>
        <a:xfrm>
          <a:off x="2553" y="2268314"/>
          <a:ext cx="3423165" cy="71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SG" sz="1800" b="1" kern="1200" dirty="0"/>
            <a:t>International Liability:</a:t>
          </a:r>
          <a:r>
            <a:rPr lang="en-SG" sz="1800" kern="1200" dirty="0"/>
            <a:t> Under the Outer Space Treaty and the Liability Convention (1972), launching states bear </a:t>
          </a:r>
          <a:r>
            <a:rPr lang="en-SG" sz="1800" b="1" kern="1200" dirty="0"/>
            <a:t>international liability</a:t>
          </a:r>
          <a:r>
            <a:rPr lang="en-SG" sz="1800" kern="1200" dirty="0"/>
            <a:t> for damage caused by their space objects. This liability persists even if the satellite is sold or moved to a new operator. States therefore have a stake in any transfer – they remain “on the hook” for accidents caused by the object they launched.</a:t>
          </a:r>
          <a:endParaRPr lang="en-US" sz="1800" kern="1200" dirty="0"/>
        </a:p>
      </dsp:txBody>
      <dsp:txXfrm>
        <a:off x="2553" y="2268314"/>
        <a:ext cx="3423165" cy="719905"/>
      </dsp:txXfrm>
    </dsp:sp>
    <dsp:sp modelId="{95C17275-9BBD-4E2F-A891-C5E627162B13}">
      <dsp:nvSpPr>
        <dsp:cNvPr id="0" name=""/>
        <dsp:cNvSpPr/>
      </dsp:nvSpPr>
      <dsp:spPr>
        <a:xfrm>
          <a:off x="5009563" y="1369304"/>
          <a:ext cx="637558" cy="6375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1DBE97-5F33-45AD-AAE2-1A170730CB73}">
      <dsp:nvSpPr>
        <dsp:cNvPr id="0" name=""/>
        <dsp:cNvSpPr/>
      </dsp:nvSpPr>
      <dsp:spPr>
        <a:xfrm>
          <a:off x="3673658" y="2268314"/>
          <a:ext cx="3309368" cy="71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SG" sz="1800" b="1" kern="1200" dirty="0"/>
            <a:t>Risk Allocation:</a:t>
          </a:r>
          <a:r>
            <a:rPr lang="en-SG" sz="1800" kern="1200" dirty="0"/>
            <a:t> When satellites change hands, parties must manage liability risk. Typically, this is done via insurance and indemnities. National licensing often requires launch and in-orbit liability insurance. A new owner may need to re-register the satellite with a state and secure insurance coverage, to assure prior launching states that liability is addressed.</a:t>
          </a:r>
          <a:endParaRPr lang="en-US" sz="1800" kern="1200" dirty="0"/>
        </a:p>
      </dsp:txBody>
      <dsp:txXfrm>
        <a:off x="3673658" y="2268314"/>
        <a:ext cx="3309368" cy="719905"/>
      </dsp:txXfrm>
    </dsp:sp>
    <dsp:sp modelId="{15EE0B62-A2AA-4A6A-AA3E-C4F6C747142B}">
      <dsp:nvSpPr>
        <dsp:cNvPr id="0" name=""/>
        <dsp:cNvSpPr/>
      </dsp:nvSpPr>
      <dsp:spPr>
        <a:xfrm>
          <a:off x="8553227" y="1369304"/>
          <a:ext cx="637558" cy="6375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CEF6FC-4F9A-4189-BE5D-0C7BF0E6A2E3}">
      <dsp:nvSpPr>
        <dsp:cNvPr id="0" name=""/>
        <dsp:cNvSpPr/>
      </dsp:nvSpPr>
      <dsp:spPr>
        <a:xfrm>
          <a:off x="7230965" y="2268314"/>
          <a:ext cx="3282080" cy="71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SG" sz="1800" b="1" kern="1200" dirty="0"/>
            <a:t>Transfer Safeguards:</a:t>
          </a:r>
          <a:r>
            <a:rPr lang="en-SG" sz="1800" kern="1200" dirty="0"/>
            <a:t> To enable transfers without compromising safety or increasing debris, legal frameworks can impose safeguards. For instance, a state might require approval before a creditor or buyer deorbits or moves a satellite. </a:t>
          </a:r>
          <a:br>
            <a:rPr lang="en-SG" sz="1800" kern="1200" dirty="0"/>
          </a:br>
          <a:endParaRPr lang="en-US" sz="1800" kern="1200" dirty="0"/>
        </a:p>
      </dsp:txBody>
      <dsp:txXfrm>
        <a:off x="7230965" y="2268314"/>
        <a:ext cx="3282080" cy="7199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A81D0-1229-4BBE-BABA-5DE4611215F0}" type="datetimeFigureOut">
              <a:rPr lang="en-SG" smtClean="0"/>
              <a:t>30/9/2025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A8383-7C89-4851-8901-AADADFB04B4E}" type="slidenum">
              <a:rPr lang="en-SG" smtClean="0"/>
              <a:t>‹#›</a:t>
            </a:fld>
            <a:endParaRPr lang="en-SG"/>
          </a:p>
        </p:txBody>
      </p:sp>
    </p:spTree>
    <p:extLst>
      <p:ext uri="{BB962C8B-B14F-4D97-AF65-F5344CB8AC3E}">
        <p14:creationId xmlns:p14="http://schemas.microsoft.com/office/powerpoint/2010/main" val="88057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GB" dirty="0"/>
              <a:t>“Licences are the real value-driver. Hardware alone cannot operate without regulatory approvals.”</a:t>
            </a:r>
            <a:endParaRPr lang="en-SG" sz="1200" b="1" dirty="0"/>
          </a:p>
          <a:p>
            <a:pPr lvl="0">
              <a:lnSpc>
                <a:spcPct val="100000"/>
              </a:lnSpc>
            </a:pPr>
            <a:r>
              <a:rPr lang="en-SG" sz="1200" b="1" dirty="0"/>
              <a:t>National Licensing:</a:t>
            </a:r>
            <a:r>
              <a:rPr lang="en-SG" sz="1200" dirty="0"/>
              <a:t> States are required by Article VI of the Outer Space Treaty to authorize and supervise private satellite missions. </a:t>
            </a:r>
            <a:r>
              <a:rPr lang="en-SG" sz="1200" b="1" dirty="0"/>
              <a:t>Licenses</a:t>
            </a:r>
            <a:r>
              <a:rPr lang="en-SG" sz="1200" dirty="0"/>
              <a:t> (for launch, operation, spectrum use, orbital slots) are mandatory in all major jurisdictions. These licenses are often </a:t>
            </a:r>
            <a:r>
              <a:rPr lang="en-SG" sz="1200" b="1" dirty="0"/>
              <a:t>non-transferable</a:t>
            </a:r>
            <a:r>
              <a:rPr lang="en-SG" sz="1200" dirty="0"/>
              <a:t>, meaning a satellite’s new owner must obtain fresh approvals.</a:t>
            </a:r>
            <a:endParaRPr lang="en-US" sz="1200" dirty="0"/>
          </a:p>
          <a:p>
            <a:pPr lvl="0">
              <a:lnSpc>
                <a:spcPct val="100000"/>
              </a:lnSpc>
            </a:pPr>
            <a:r>
              <a:rPr lang="en-SG" sz="1200" b="1" dirty="0"/>
              <a:t>Spectrum &amp; Orbital Slots:</a:t>
            </a:r>
            <a:r>
              <a:rPr lang="en-SG" sz="1200" dirty="0"/>
              <a:t> International coordination (via ITU) is needed for radio frequencies and orbital positions. </a:t>
            </a:r>
            <a:br>
              <a:rPr lang="en-SG" sz="1200" dirty="0"/>
            </a:br>
            <a:r>
              <a:rPr lang="en-SG" sz="1200" b="1" dirty="0"/>
              <a:t>No property rights</a:t>
            </a:r>
            <a:r>
              <a:rPr lang="en-SG" sz="1200" dirty="0"/>
              <a:t> exist in spectrum or orbital slots under international law. A satellite without an assigned slot and frequency </a:t>
            </a:r>
            <a:r>
              <a:rPr lang="en-SG" sz="1200" b="1" dirty="0"/>
              <a:t>cannot be operated</a:t>
            </a:r>
            <a:r>
              <a:rPr lang="en-SG" sz="1200" dirty="0"/>
              <a:t> commercially. This regulatory reality complicates secondary sales – the asset’s utility depends on permits that do not automatically follow the hardware.</a:t>
            </a:r>
            <a:endParaRPr lang="en-US" sz="1200" dirty="0"/>
          </a:p>
          <a:p>
            <a:pPr lvl="0">
              <a:lnSpc>
                <a:spcPct val="100000"/>
              </a:lnSpc>
            </a:pPr>
            <a:r>
              <a:rPr lang="en-SG" sz="1200" b="1" dirty="0"/>
              <a:t>Regulatory Approvals for Transfer:</a:t>
            </a:r>
            <a:r>
              <a:rPr lang="en-SG" sz="1200" dirty="0"/>
              <a:t> Many jurisdictions tie licenses to the original operator, requiring governmental consent to any change in control or ownership of the satellite. </a:t>
            </a:r>
            <a:r>
              <a:rPr lang="en-SG" sz="1200" i="1" dirty="0"/>
              <a:t>Example:</a:t>
            </a:r>
            <a:r>
              <a:rPr lang="en-SG" sz="1200" dirty="0"/>
              <a:t> Hong Kong’s Outer Space Ordinance attaches a license condition that </a:t>
            </a:r>
            <a:r>
              <a:rPr lang="en-SG" sz="1200" b="1" dirty="0"/>
              <a:t>forbids granting a security interest</a:t>
            </a:r>
            <a:r>
              <a:rPr lang="en-SG" sz="1200" dirty="0"/>
              <a:t> in the satellite without prior regulator consent. Such rules ensure states retain oversight, but they raise transaction costs and uncertainty for financiers.</a:t>
            </a:r>
            <a:endParaRPr lang="en-US" sz="1200" dirty="0"/>
          </a:p>
          <a:p>
            <a:endParaRPr lang="en-SG" dirty="0"/>
          </a:p>
        </p:txBody>
      </p:sp>
      <p:sp>
        <p:nvSpPr>
          <p:cNvPr id="4" name="Slide Number Placeholder 3"/>
          <p:cNvSpPr>
            <a:spLocks noGrp="1"/>
          </p:cNvSpPr>
          <p:nvPr>
            <p:ph type="sldNum" sz="quarter" idx="5"/>
          </p:nvPr>
        </p:nvSpPr>
        <p:spPr/>
        <p:txBody>
          <a:bodyPr/>
          <a:lstStyle/>
          <a:p>
            <a:fld id="{919A8383-7C89-4851-8901-AADADFB04B4E}" type="slidenum">
              <a:rPr lang="en-SG" smtClean="0"/>
              <a:t>4</a:t>
            </a:fld>
            <a:endParaRPr lang="en-SG"/>
          </a:p>
        </p:txBody>
      </p:sp>
    </p:spTree>
    <p:extLst>
      <p:ext uri="{BB962C8B-B14F-4D97-AF65-F5344CB8AC3E}">
        <p14:creationId xmlns:p14="http://schemas.microsoft.com/office/powerpoint/2010/main" val="303412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SG" b="1" dirty="0"/>
              <a:t>International Framework:</a:t>
            </a:r>
            <a:r>
              <a:rPr lang="en-SG" dirty="0"/>
              <a:t> The Space Protocol (Berlin, 2012) is an UNIDROIT-sponsored treaty that extends the </a:t>
            </a:r>
            <a:r>
              <a:rPr lang="en-SG" b="1" dirty="0"/>
              <a:t>Cape Town Convention</a:t>
            </a:r>
            <a:r>
              <a:rPr lang="en-SG" dirty="0"/>
              <a:t>’s asset-based financing system to </a:t>
            </a:r>
            <a:r>
              <a:rPr lang="en-SG" b="1" dirty="0"/>
              <a:t>space assets</a:t>
            </a:r>
            <a:r>
              <a:rPr lang="en-SG" dirty="0"/>
              <a:t> (satellites, etc.). The Cape Town Convention is a successful global regime for securing interests in high-value mobile equipment</a:t>
            </a:r>
            <a:r>
              <a:rPr lang="en-SG" dirty="0">
                <a:latin typeface="Aptos Display" panose="02110004020202020204"/>
              </a:rPr>
              <a:t> that already has 90 Contracting States around the world. </a:t>
            </a:r>
            <a:r>
              <a:rPr lang="en-SG" dirty="0"/>
              <a:t>The Space Protocol adapts this model to outer space’s unique challenges.</a:t>
            </a:r>
            <a:endParaRPr lang="en-US" dirty="0"/>
          </a:p>
          <a:p>
            <a:pPr lvl="0"/>
            <a:r>
              <a:rPr lang="en-SG" b="1" dirty="0"/>
              <a:t>Key Features:</a:t>
            </a:r>
            <a:r>
              <a:rPr lang="en-SG" dirty="0"/>
              <a:t> It creates an </a:t>
            </a:r>
            <a:r>
              <a:rPr lang="en-SG" b="1" dirty="0"/>
              <a:t>international registry</a:t>
            </a:r>
            <a:r>
              <a:rPr lang="en-SG" dirty="0"/>
              <a:t> for space assets, allowing registration of security interests that all Contracting States must recognize. It defines a uniform </a:t>
            </a:r>
            <a:r>
              <a:rPr lang="en-SG" b="1" dirty="0"/>
              <a:t>“international interest”</a:t>
            </a:r>
            <a:r>
              <a:rPr lang="en-SG" dirty="0"/>
              <a:t> in space assets that can be created by security agreements, leases, or title reservation contracts. Priority of interests follows a clear first-to-register rule, which improves predictability for creditors. Enforcement provisions are tailored: e.g. creditors may contract for access to the satellite’s </a:t>
            </a:r>
            <a:r>
              <a:rPr lang="en-SG" b="1" dirty="0"/>
              <a:t>TT&amp;C codes</a:t>
            </a:r>
            <a:r>
              <a:rPr lang="en-SG" dirty="0"/>
              <a:t> (control signals) held in escrow, enabling them to take control on default – subject to respecting national laws.</a:t>
            </a:r>
            <a:endParaRPr lang="en-US" dirty="0"/>
          </a:p>
          <a:p>
            <a:pPr lvl="0"/>
            <a:r>
              <a:rPr lang="en-SG" b="1" dirty="0"/>
              <a:t>Safeguards and Status:</a:t>
            </a:r>
            <a:r>
              <a:rPr lang="en-SG" dirty="0"/>
              <a:t> The Space Protocol includes safeguards mindful of public law (e.g. a </a:t>
            </a:r>
            <a:r>
              <a:rPr lang="en-SG" b="1" dirty="0"/>
              <a:t>Public Service</a:t>
            </a:r>
            <a:r>
              <a:rPr lang="en-SG" dirty="0"/>
              <a:t> exception to delay creditor remedies if the satellite provides vital services). It is not yet in force (requiring more ratifications), but it offers a ready-made solution to harmonize private rights in space assets. If adopted widely, it would </a:t>
            </a:r>
            <a:r>
              <a:rPr lang="en-SG" b="1" dirty="0"/>
              <a:t>clarify title, streamline asset transfers, reduce financing costs</a:t>
            </a:r>
            <a:r>
              <a:rPr lang="en-SG" dirty="0"/>
              <a:t>, and ultimately facilitate a secondary market for satellites by giving financiers and buyers greater legal certainty.</a:t>
            </a:r>
            <a:endParaRPr lang="en-US" dirty="0"/>
          </a:p>
          <a:p>
            <a:endParaRPr lang="en-SG" dirty="0"/>
          </a:p>
        </p:txBody>
      </p:sp>
      <p:sp>
        <p:nvSpPr>
          <p:cNvPr id="4" name="Slide Number Placeholder 3"/>
          <p:cNvSpPr>
            <a:spLocks noGrp="1"/>
          </p:cNvSpPr>
          <p:nvPr>
            <p:ph type="sldNum" sz="quarter" idx="5"/>
          </p:nvPr>
        </p:nvSpPr>
        <p:spPr/>
        <p:txBody>
          <a:bodyPr/>
          <a:lstStyle/>
          <a:p>
            <a:fld id="{919A8383-7C89-4851-8901-AADADFB04B4E}" type="slidenum">
              <a:rPr lang="en-SG" smtClean="0"/>
              <a:t>7</a:t>
            </a:fld>
            <a:endParaRPr lang="en-SG"/>
          </a:p>
        </p:txBody>
      </p:sp>
    </p:spTree>
    <p:extLst>
      <p:ext uri="{BB962C8B-B14F-4D97-AF65-F5344CB8AC3E}">
        <p14:creationId xmlns:p14="http://schemas.microsoft.com/office/powerpoint/2010/main" val="92965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SG" dirty="0"/>
              <a:t>Case studies:</a:t>
            </a:r>
            <a:br>
              <a:rPr lang="en-SG" dirty="0"/>
            </a:br>
            <a:r>
              <a:rPr lang="en-SG" b="1" dirty="0">
                <a:effectLst/>
                <a:latin typeface="Aptos" panose="020B0004020202020204" pitchFamily="34" charset="0"/>
                <a:ea typeface="Aptos" panose="020B0004020202020204" pitchFamily="34" charset="0"/>
                <a:cs typeface="Symbol" panose="05050102010706020507" pitchFamily="18" charset="2"/>
              </a:rPr>
              <a:t>United States:</a:t>
            </a:r>
            <a:r>
              <a:rPr lang="en-SG" dirty="0">
                <a:effectLst/>
                <a:latin typeface="Aptos" panose="020B0004020202020204" pitchFamily="34" charset="0"/>
                <a:ea typeface="Aptos" panose="020B0004020202020204" pitchFamily="34" charset="0"/>
                <a:cs typeface="Symbol" panose="05050102010706020507" pitchFamily="18" charset="2"/>
              </a:rPr>
              <a:t> The U.S. has no specific space asset collateral regime equivalent to the Space Protocol. Security interests in satellites are treated under the UCC (as goods or general intangibles), and various federal agencies regulate satellite operations. Recent </a:t>
            </a:r>
            <a:r>
              <a:rPr lang="en-SG" i="1" dirty="0">
                <a:effectLst/>
                <a:latin typeface="Aptos" panose="020B0004020202020204" pitchFamily="34" charset="0"/>
                <a:ea typeface="Aptos" panose="020B0004020202020204" pitchFamily="34" charset="0"/>
                <a:cs typeface="Symbol" panose="05050102010706020507" pitchFamily="18" charset="2"/>
              </a:rPr>
              <a:t>commercial space regulatory reforms</a:t>
            </a:r>
            <a:r>
              <a:rPr lang="en-SG" dirty="0">
                <a:effectLst/>
                <a:latin typeface="Aptos" panose="020B0004020202020204" pitchFamily="34" charset="0"/>
                <a:ea typeface="Aptos" panose="020B0004020202020204" pitchFamily="34" charset="0"/>
                <a:cs typeface="Symbol" panose="05050102010706020507" pitchFamily="18" charset="2"/>
              </a:rPr>
              <a:t> aim to simplify licensing (e.g. unified licensing through the Space Bureau, updated FCC </a:t>
            </a:r>
            <a:r>
              <a:rPr lang="en-SG" dirty="0" err="1">
                <a:effectLst/>
                <a:latin typeface="Aptos" panose="020B0004020202020204" pitchFamily="34" charset="0"/>
                <a:ea typeface="Aptos" panose="020B0004020202020204" pitchFamily="34" charset="0"/>
                <a:cs typeface="Symbol" panose="05050102010706020507" pitchFamily="18" charset="2"/>
              </a:rPr>
              <a:t>smallsat</a:t>
            </a:r>
            <a:r>
              <a:rPr lang="en-SG" dirty="0">
                <a:effectLst/>
                <a:latin typeface="Aptos" panose="020B0004020202020204" pitchFamily="34" charset="0"/>
                <a:ea typeface="Aptos" panose="020B0004020202020204" pitchFamily="34" charset="0"/>
                <a:cs typeface="Symbol" panose="05050102010706020507" pitchFamily="18" charset="2"/>
              </a:rPr>
              <a:t> rules) to foster innovation. However, absence of a uniform international framework means cross-border recognition of a U.S. lender’s interest is uncertain. The U.S. approach highlights the gap between advanced financing law domestically and the need for international harmonization.</a:t>
            </a:r>
            <a:endParaRPr lang="en-US" dirty="0"/>
          </a:p>
          <a:p>
            <a:pPr lvl="0"/>
            <a:r>
              <a:rPr lang="en-SG" b="1" dirty="0">
                <a:effectLst/>
                <a:latin typeface="Aptos" panose="020B0004020202020204" pitchFamily="34" charset="0"/>
                <a:ea typeface="Aptos" panose="020B0004020202020204" pitchFamily="34" charset="0"/>
                <a:cs typeface="Symbol" panose="05050102010706020507" pitchFamily="18" charset="2"/>
              </a:rPr>
              <a:t>Malta:</a:t>
            </a:r>
            <a:r>
              <a:rPr lang="en-SG" dirty="0">
                <a:effectLst/>
                <a:latin typeface="Aptos" panose="020B0004020202020204" pitchFamily="34" charset="0"/>
                <a:ea typeface="Aptos" panose="020B0004020202020204" pitchFamily="34" charset="0"/>
                <a:cs typeface="Symbol" panose="05050102010706020507" pitchFamily="18" charset="2"/>
              </a:rPr>
              <a:t> Malta is positioning itself as a space finance hub. It introduced a </a:t>
            </a:r>
            <a:r>
              <a:rPr lang="en-SG" b="1" dirty="0">
                <a:effectLst/>
                <a:latin typeface="Aptos" panose="020B0004020202020204" pitchFamily="34" charset="0"/>
                <a:ea typeface="Aptos" panose="020B0004020202020204" pitchFamily="34" charset="0"/>
                <a:cs typeface="Symbol" panose="05050102010706020507" pitchFamily="18" charset="2"/>
              </a:rPr>
              <a:t>Space Activities Act</a:t>
            </a:r>
            <a:r>
              <a:rPr lang="en-SG" dirty="0">
                <a:effectLst/>
                <a:latin typeface="Aptos" panose="020B0004020202020204" pitchFamily="34" charset="0"/>
                <a:ea typeface="Aptos" panose="020B0004020202020204" pitchFamily="34" charset="0"/>
                <a:cs typeface="Symbol" panose="05050102010706020507" pitchFamily="18" charset="2"/>
              </a:rPr>
              <a:t> to provide regulatory certainty for commercial space operators. Malta also has a dedicated </a:t>
            </a:r>
            <a:r>
              <a:rPr lang="en-SG" b="1" dirty="0">
                <a:effectLst/>
                <a:latin typeface="Aptos" panose="020B0004020202020204" pitchFamily="34" charset="0"/>
                <a:ea typeface="Aptos" panose="020B0004020202020204" pitchFamily="34" charset="0"/>
                <a:cs typeface="Symbol" panose="05050102010706020507" pitchFamily="18" charset="2"/>
              </a:rPr>
              <a:t>Securitisation Act</a:t>
            </a:r>
            <a:r>
              <a:rPr lang="en-SG" dirty="0">
                <a:effectLst/>
                <a:latin typeface="Aptos" panose="020B0004020202020204" pitchFamily="34" charset="0"/>
                <a:ea typeface="Aptos" panose="020B0004020202020204" pitchFamily="34" charset="0"/>
                <a:cs typeface="Symbol" panose="05050102010706020507" pitchFamily="18" charset="2"/>
              </a:rPr>
              <a:t>, and innovative structures like Securitisation Cell Companies, which could be leveraged for space assets. By aligning local laws with international best practices, Malta seeks to attract foreign investment in the space sector. For example, a Maltese structure could bundle satellite revenue streams or leases into investable securities. This proactive legal strategy exemplifies how smaller states can create niche frameworks supporting a secondary market in space assets.</a:t>
            </a:r>
          </a:p>
          <a:p>
            <a:pPr lvl="0"/>
            <a:r>
              <a:rPr lang="en-SG" b="1" dirty="0">
                <a:effectLst/>
                <a:latin typeface="Aptos" panose="020B0004020202020204" pitchFamily="34" charset="0"/>
                <a:ea typeface="Aptos" panose="020B0004020202020204" pitchFamily="34" charset="0"/>
                <a:cs typeface="Symbol" panose="05050102010706020507" pitchFamily="18" charset="2"/>
              </a:rPr>
              <a:t>Hong Kong:</a:t>
            </a:r>
            <a:r>
              <a:rPr lang="en-SG" dirty="0">
                <a:effectLst/>
                <a:latin typeface="Aptos" panose="020B0004020202020204" pitchFamily="34" charset="0"/>
                <a:ea typeface="Aptos" panose="020B0004020202020204" pitchFamily="34" charset="0"/>
                <a:cs typeface="Symbol" panose="05050102010706020507" pitchFamily="18" charset="2"/>
              </a:rPr>
              <a:t> Hong Kong’s approach underscores regulatory constraints. Operating a satellite from Hong Kong requires an Outer Space Licence, and </a:t>
            </a:r>
            <a:r>
              <a:rPr lang="en-SG" b="1" dirty="0">
                <a:effectLst/>
                <a:latin typeface="Aptos" panose="020B0004020202020204" pitchFamily="34" charset="0"/>
                <a:ea typeface="Aptos" panose="020B0004020202020204" pitchFamily="34" charset="0"/>
                <a:cs typeface="Symbol" panose="05050102010706020507" pitchFamily="18" charset="2"/>
              </a:rPr>
              <a:t>regulatory consent is required before creating any security interest</a:t>
            </a:r>
            <a:r>
              <a:rPr lang="en-SG" dirty="0">
                <a:effectLst/>
                <a:latin typeface="Aptos" panose="020B0004020202020204" pitchFamily="34" charset="0"/>
                <a:ea typeface="Aptos" panose="020B0004020202020204" pitchFamily="34" charset="0"/>
                <a:cs typeface="Symbol" panose="05050102010706020507" pitchFamily="18" charset="2"/>
              </a:rPr>
              <a:t> in the satellite. Hong Kong retains a traditional common law system for secured transactions (no blanket PPSA law). Charges on assets must be registered under the Companies Ordinance, and the century-old Bills of Sale Ordinance may apply to asset pledges. These formalistic requirements, plus the licensing consent hurdle, make asset-based satellite financing cumbersome. Hong Kong’s case suggests that without reform (or adoption of something like the Space Protocol), legal friction will continue to impede a secondary satellite market.</a:t>
            </a:r>
          </a:p>
          <a:p>
            <a:pPr lvl="0"/>
            <a:r>
              <a:rPr lang="en-SG" b="1" dirty="0">
                <a:effectLst/>
                <a:latin typeface="Aptos" panose="020B0004020202020204" pitchFamily="34" charset="0"/>
                <a:ea typeface="Aptos" panose="020B0004020202020204" pitchFamily="34" charset="0"/>
                <a:cs typeface="Symbol" panose="05050102010706020507" pitchFamily="18" charset="2"/>
              </a:rPr>
              <a:t>Australia:</a:t>
            </a:r>
            <a:r>
              <a:rPr lang="en-SG" dirty="0">
                <a:effectLst/>
                <a:latin typeface="Aptos" panose="020B0004020202020204" pitchFamily="34" charset="0"/>
                <a:ea typeface="Aptos" panose="020B0004020202020204" pitchFamily="34" charset="0"/>
                <a:cs typeface="Symbol" panose="05050102010706020507" pitchFamily="18" charset="2"/>
              </a:rPr>
              <a:t> Australia offers a contrasting example. It adopted a modern Personal Property Securities Act (PPSA) in 2009, embracing a functional approach to security interests. In principle, a satellite can be used as collateral and a security interest perfected by registration in the national PPSR system. Unlike Hong Kong, Australia has no explicit prohibition on satellite security interests, though satellite operations are licensed (e.g. via ACMA for orbital slots). Uncertainty remains: regulators require proof of financial and technical capacity, and it’s unclear if granting a security interest triggers any “significant change” notification. Australia has not yet adopted the Space Protocol, but its PPSA demonstrates how domestic secured transaction law can facilitate space asset financing </a:t>
            </a:r>
            <a:r>
              <a:rPr lang="en-SG" i="1" dirty="0">
                <a:effectLst/>
                <a:latin typeface="Aptos" panose="020B0004020202020204" pitchFamily="34" charset="0"/>
                <a:ea typeface="Aptos" panose="020B0004020202020204" pitchFamily="34" charset="0"/>
                <a:cs typeface="Symbol" panose="05050102010706020507" pitchFamily="18" charset="2"/>
              </a:rPr>
              <a:t>if</a:t>
            </a:r>
            <a:r>
              <a:rPr lang="en-SG" dirty="0">
                <a:effectLst/>
                <a:latin typeface="Aptos" panose="020B0004020202020204" pitchFamily="34" charset="0"/>
                <a:ea typeface="Aptos" panose="020B0004020202020204" pitchFamily="34" charset="0"/>
                <a:cs typeface="Symbol" panose="05050102010706020507" pitchFamily="18" charset="2"/>
              </a:rPr>
              <a:t> paired with clear regulatory guidance.</a:t>
            </a:r>
          </a:p>
          <a:p>
            <a:endParaRPr lang="en-SG" dirty="0"/>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Legal Title Clarity &amp; Asset </a:t>
            </a:r>
            <a:r>
              <a:rPr lang="en-GB" sz="1200" b="1" dirty="0" err="1"/>
              <a:t>Repurposability</a:t>
            </a:r>
            <a:r>
              <a:rPr lang="en-GB" sz="1200" b="1" dirty="0"/>
              <a:t> – Enabling Transferability</a:t>
            </a:r>
            <a:endParaRPr lang="en-SG" sz="1200" b="1" dirty="0"/>
          </a:p>
          <a:p>
            <a:pPr lvl="0"/>
            <a:r>
              <a:rPr lang="en-SG" b="1" dirty="0"/>
              <a:t>Clarity of Title:</a:t>
            </a:r>
            <a:r>
              <a:rPr lang="en-SG" dirty="0"/>
              <a:t> A fundamental enabler of any secondary market is confidence in </a:t>
            </a:r>
            <a:r>
              <a:rPr lang="en-SG" b="1" dirty="0"/>
              <a:t>legal title</a:t>
            </a:r>
            <a:r>
              <a:rPr lang="en-SG" dirty="0"/>
              <a:t>. Clear ownership rights – recorded in registries and recognized across borders – reduce ambiguity for buyers and creditors. When a satellite’s title can be definitively established and transferred without legal quagmires, it becomes a more liquid asset. For instance, secured transactions law (and treaties like the Space Protocol) strive to </a:t>
            </a:r>
            <a:r>
              <a:rPr lang="en-SG" b="1" dirty="0"/>
              <a:t>define and protect title rights</a:t>
            </a:r>
            <a:r>
              <a:rPr lang="en-SG" dirty="0"/>
              <a:t> in space assets and provide </a:t>
            </a:r>
            <a:r>
              <a:rPr lang="en-SG" b="1" dirty="0"/>
              <a:t>clear rules and procedures for transferring title</a:t>
            </a:r>
            <a:r>
              <a:rPr lang="en-SG" dirty="0"/>
              <a:t>, ensuring transfers are efficient, transparent, and enforceable.</a:t>
            </a:r>
            <a:endParaRPr lang="en-US" dirty="0"/>
          </a:p>
          <a:p>
            <a:pPr lvl="0">
              <a:buFont typeface="Symbol" panose="05050102010706020507" pitchFamily="18" charset="2"/>
              <a:buChar char=""/>
            </a:pPr>
            <a:r>
              <a:rPr lang="en-SG" b="1" dirty="0"/>
              <a:t>Asset </a:t>
            </a:r>
            <a:r>
              <a:rPr lang="en-SG" b="1" dirty="0" err="1"/>
              <a:t>Repurposability</a:t>
            </a:r>
            <a:r>
              <a:rPr lang="en-SG" b="1" dirty="0"/>
              <a:t>:</a:t>
            </a:r>
            <a:r>
              <a:rPr lang="en-SG" dirty="0"/>
              <a:t> Technological innovation is making satellites more </a:t>
            </a:r>
            <a:r>
              <a:rPr lang="en-SG" b="1" dirty="0" err="1"/>
              <a:t>repurposable</a:t>
            </a:r>
            <a:r>
              <a:rPr lang="en-SG" dirty="0"/>
              <a:t>, boosting their second-hand value. </a:t>
            </a:r>
            <a:r>
              <a:rPr lang="en-SG" i="1" dirty="0"/>
              <a:t>On-Orbit Servicing (OOS)</a:t>
            </a:r>
            <a:r>
              <a:rPr lang="en-SG" dirty="0"/>
              <a:t> can refuel and refurbish aging satellites, extending their life beyond the initial mission. Satellites with modular designs or software-defined payloads can be </a:t>
            </a:r>
            <a:r>
              <a:rPr lang="en-SG" b="1" dirty="0"/>
              <a:t>retrofitted or reprogrammed</a:t>
            </a:r>
            <a:r>
              <a:rPr lang="en-SG" dirty="0"/>
              <a:t> for new uses (e.g. an earth observation </a:t>
            </a:r>
            <a:r>
              <a:rPr lang="en-SG" dirty="0" err="1"/>
              <a:t>microsat</a:t>
            </a:r>
            <a:r>
              <a:rPr lang="en-SG" dirty="0"/>
              <a:t> turned into a communications relay). This adaptability means a used satellite is not just space junk – it can be an opportunity for a new revenue stream in a different application. Satellites are becoming flexible, serviceable assets; in time this </a:t>
            </a:r>
            <a:r>
              <a:rPr lang="en-SG" b="1" dirty="0"/>
              <a:t>leads to satellites having residual value</a:t>
            </a:r>
            <a:r>
              <a:rPr lang="en-SG" dirty="0"/>
              <a:t> and a livelier secondary market for orbital assets can be expected.</a:t>
            </a:r>
          </a:p>
          <a:p>
            <a:pPr lvl="0">
              <a:buFont typeface="Symbol" panose="05050102010706020507" pitchFamily="18" charset="2"/>
              <a:buChar char=""/>
            </a:pPr>
            <a:r>
              <a:rPr lang="en-SG" b="1" dirty="0"/>
              <a:t>Combined Impact:</a:t>
            </a:r>
            <a:r>
              <a:rPr lang="en-SG" dirty="0"/>
              <a:t> When legal frameworks ensure reliable </a:t>
            </a:r>
            <a:r>
              <a:rPr lang="en-SG" b="1" dirty="0"/>
              <a:t>title transfer</a:t>
            </a:r>
            <a:r>
              <a:rPr lang="en-SG" dirty="0"/>
              <a:t> and technology ensures </a:t>
            </a:r>
            <a:r>
              <a:rPr lang="en-SG" b="1" dirty="0"/>
              <a:t>asset reuse</a:t>
            </a:r>
            <a:r>
              <a:rPr lang="en-SG" dirty="0"/>
              <a:t>, small satellites can truly be traded like other capital assets. An owner can sell or collateralize a satellite with confidence that (a) they can convey good title to the buyer/lender, and (b) the asset will retain utility for the next user. This combination underpins securitisation: investors can buy securities backed by satellite assets or revenues, trusting that those assets are both legally secure and physically valuable. The result is greater </a:t>
            </a:r>
            <a:r>
              <a:rPr lang="en-SG" b="1" dirty="0"/>
              <a:t>liquidity and investment</a:t>
            </a:r>
            <a:r>
              <a:rPr lang="en-SG" dirty="0"/>
              <a:t> in the space sector, accelerating innovation and growth.</a:t>
            </a:r>
          </a:p>
          <a:p>
            <a:endParaRPr lang="en-SG" dirty="0"/>
          </a:p>
        </p:txBody>
      </p:sp>
      <p:sp>
        <p:nvSpPr>
          <p:cNvPr id="4" name="Slide Number Placeholder 3"/>
          <p:cNvSpPr>
            <a:spLocks noGrp="1"/>
          </p:cNvSpPr>
          <p:nvPr>
            <p:ph type="sldNum" sz="quarter" idx="5"/>
          </p:nvPr>
        </p:nvSpPr>
        <p:spPr/>
        <p:txBody>
          <a:bodyPr/>
          <a:lstStyle/>
          <a:p>
            <a:fld id="{919A8383-7C89-4851-8901-AADADFB04B4E}" type="slidenum">
              <a:rPr lang="en-SG" smtClean="0"/>
              <a:t>8</a:t>
            </a:fld>
            <a:endParaRPr lang="en-SG"/>
          </a:p>
        </p:txBody>
      </p:sp>
    </p:spTree>
    <p:extLst>
      <p:ext uri="{BB962C8B-B14F-4D97-AF65-F5344CB8AC3E}">
        <p14:creationId xmlns:p14="http://schemas.microsoft.com/office/powerpoint/2010/main" val="179750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4662-E3F7-564D-1815-AA03FAFCD0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D4AB4F63-EC57-2473-4486-D69CB2A203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7D6298E4-8972-98F5-57F4-5C44143965D4}"/>
              </a:ext>
            </a:extLst>
          </p:cNvPr>
          <p:cNvSpPr>
            <a:spLocks noGrp="1"/>
          </p:cNvSpPr>
          <p:nvPr>
            <p:ph type="dt" sz="half" idx="10"/>
          </p:nvPr>
        </p:nvSpPr>
        <p:spPr/>
        <p:txBody>
          <a:bodyPr/>
          <a:lstStyle/>
          <a:p>
            <a:fld id="{25E17751-37B9-46BE-90D4-251EABE6EC27}" type="datetime1">
              <a:rPr lang="en-SG" smtClean="0"/>
              <a:t>30/9/2025</a:t>
            </a:fld>
            <a:endParaRPr lang="en-SG"/>
          </a:p>
        </p:txBody>
      </p:sp>
      <p:sp>
        <p:nvSpPr>
          <p:cNvPr id="5" name="Footer Placeholder 4">
            <a:extLst>
              <a:ext uri="{FF2B5EF4-FFF2-40B4-BE49-F238E27FC236}">
                <a16:creationId xmlns:a16="http://schemas.microsoft.com/office/drawing/2014/main" id="{4154C319-585E-5314-F514-CE6EF61D079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2ED59EF-4286-A4B0-2EE2-5F23B52350C2}"/>
              </a:ext>
            </a:extLst>
          </p:cNvPr>
          <p:cNvSpPr>
            <a:spLocks noGrp="1"/>
          </p:cNvSpPr>
          <p:nvPr>
            <p:ph type="sldNum" sz="quarter" idx="12"/>
          </p:nvPr>
        </p:nvSpPr>
        <p:spPr/>
        <p:txBody>
          <a:bodyPr/>
          <a:lstStyle/>
          <a:p>
            <a:fld id="{6A3598EF-27A5-4A7D-A42E-E55FA395823B}" type="slidenum">
              <a:rPr lang="en-SG" smtClean="0"/>
              <a:t>‹#›</a:t>
            </a:fld>
            <a:endParaRPr lang="en-SG"/>
          </a:p>
        </p:txBody>
      </p:sp>
    </p:spTree>
    <p:extLst>
      <p:ext uri="{BB962C8B-B14F-4D97-AF65-F5344CB8AC3E}">
        <p14:creationId xmlns:p14="http://schemas.microsoft.com/office/powerpoint/2010/main" val="417258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7E394-CDA0-A64C-A20D-315D6429043B}"/>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0098891-D3E8-6C60-09FD-30AAD1B4D1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4155390-DC14-3E83-9D41-F70EFF617BD0}"/>
              </a:ext>
            </a:extLst>
          </p:cNvPr>
          <p:cNvSpPr>
            <a:spLocks noGrp="1"/>
          </p:cNvSpPr>
          <p:nvPr>
            <p:ph type="dt" sz="half" idx="10"/>
          </p:nvPr>
        </p:nvSpPr>
        <p:spPr/>
        <p:txBody>
          <a:bodyPr/>
          <a:lstStyle/>
          <a:p>
            <a:fld id="{8B52BB66-E43A-4C6A-8656-D5F0C005FF53}" type="datetime1">
              <a:rPr lang="en-SG" smtClean="0"/>
              <a:t>30/9/2025</a:t>
            </a:fld>
            <a:endParaRPr lang="en-SG"/>
          </a:p>
        </p:txBody>
      </p:sp>
      <p:sp>
        <p:nvSpPr>
          <p:cNvPr id="5" name="Footer Placeholder 4">
            <a:extLst>
              <a:ext uri="{FF2B5EF4-FFF2-40B4-BE49-F238E27FC236}">
                <a16:creationId xmlns:a16="http://schemas.microsoft.com/office/drawing/2014/main" id="{C4E6DCB0-92F0-4231-B70A-ACF34F61AD5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6D06C50-2473-770E-3EC5-EB120481C449}"/>
              </a:ext>
            </a:extLst>
          </p:cNvPr>
          <p:cNvSpPr>
            <a:spLocks noGrp="1"/>
          </p:cNvSpPr>
          <p:nvPr>
            <p:ph type="sldNum" sz="quarter" idx="12"/>
          </p:nvPr>
        </p:nvSpPr>
        <p:spPr/>
        <p:txBody>
          <a:bodyPr/>
          <a:lstStyle/>
          <a:p>
            <a:fld id="{6A3598EF-27A5-4A7D-A42E-E55FA395823B}" type="slidenum">
              <a:rPr lang="en-SG" smtClean="0"/>
              <a:t>‹#›</a:t>
            </a:fld>
            <a:endParaRPr lang="en-SG"/>
          </a:p>
        </p:txBody>
      </p:sp>
    </p:spTree>
    <p:extLst>
      <p:ext uri="{BB962C8B-B14F-4D97-AF65-F5344CB8AC3E}">
        <p14:creationId xmlns:p14="http://schemas.microsoft.com/office/powerpoint/2010/main" val="362620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72417A-141E-CBDD-EEDD-55B300C487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25153A6-2191-CE56-F449-203B95B009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45CF361-2902-4C07-043B-8B9B7229C0EF}"/>
              </a:ext>
            </a:extLst>
          </p:cNvPr>
          <p:cNvSpPr>
            <a:spLocks noGrp="1"/>
          </p:cNvSpPr>
          <p:nvPr>
            <p:ph type="dt" sz="half" idx="10"/>
          </p:nvPr>
        </p:nvSpPr>
        <p:spPr/>
        <p:txBody>
          <a:bodyPr/>
          <a:lstStyle/>
          <a:p>
            <a:fld id="{5A0A1DBF-93C3-4DE2-BA71-E1B3A3303DA6}" type="datetime1">
              <a:rPr lang="en-SG" smtClean="0"/>
              <a:t>30/9/2025</a:t>
            </a:fld>
            <a:endParaRPr lang="en-SG"/>
          </a:p>
        </p:txBody>
      </p:sp>
      <p:sp>
        <p:nvSpPr>
          <p:cNvPr id="5" name="Footer Placeholder 4">
            <a:extLst>
              <a:ext uri="{FF2B5EF4-FFF2-40B4-BE49-F238E27FC236}">
                <a16:creationId xmlns:a16="http://schemas.microsoft.com/office/drawing/2014/main" id="{717C622F-BCFA-3A23-3F07-93553BB956C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1055FAE-7C5A-42E2-E65C-E9FFEB7CBEF2}"/>
              </a:ext>
            </a:extLst>
          </p:cNvPr>
          <p:cNvSpPr>
            <a:spLocks noGrp="1"/>
          </p:cNvSpPr>
          <p:nvPr>
            <p:ph type="sldNum" sz="quarter" idx="12"/>
          </p:nvPr>
        </p:nvSpPr>
        <p:spPr/>
        <p:txBody>
          <a:bodyPr/>
          <a:lstStyle/>
          <a:p>
            <a:fld id="{6A3598EF-27A5-4A7D-A42E-E55FA395823B}" type="slidenum">
              <a:rPr lang="en-SG" smtClean="0"/>
              <a:t>‹#›</a:t>
            </a:fld>
            <a:endParaRPr lang="en-SG"/>
          </a:p>
        </p:txBody>
      </p:sp>
    </p:spTree>
    <p:extLst>
      <p:ext uri="{BB962C8B-B14F-4D97-AF65-F5344CB8AC3E}">
        <p14:creationId xmlns:p14="http://schemas.microsoft.com/office/powerpoint/2010/main" val="51685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E2D6-D564-FF8E-5E5A-C81F852618C2}"/>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D3C80E3A-041B-CBCD-24DD-E81661D380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76CCA92-3F1B-4D9C-F0AC-709350CE8D56}"/>
              </a:ext>
            </a:extLst>
          </p:cNvPr>
          <p:cNvSpPr>
            <a:spLocks noGrp="1"/>
          </p:cNvSpPr>
          <p:nvPr>
            <p:ph type="dt" sz="half" idx="10"/>
          </p:nvPr>
        </p:nvSpPr>
        <p:spPr/>
        <p:txBody>
          <a:bodyPr/>
          <a:lstStyle/>
          <a:p>
            <a:fld id="{13E9E1E1-46EB-4DD0-B2BA-F5775ECCB970}" type="datetime1">
              <a:rPr lang="en-SG" smtClean="0"/>
              <a:t>30/9/2025</a:t>
            </a:fld>
            <a:endParaRPr lang="en-SG"/>
          </a:p>
        </p:txBody>
      </p:sp>
      <p:sp>
        <p:nvSpPr>
          <p:cNvPr id="5" name="Footer Placeholder 4">
            <a:extLst>
              <a:ext uri="{FF2B5EF4-FFF2-40B4-BE49-F238E27FC236}">
                <a16:creationId xmlns:a16="http://schemas.microsoft.com/office/drawing/2014/main" id="{2CA01971-5806-B29E-2778-847495C4C64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E39DA6D-7CD0-577E-5BCC-A1C838BFFE18}"/>
              </a:ext>
            </a:extLst>
          </p:cNvPr>
          <p:cNvSpPr>
            <a:spLocks noGrp="1"/>
          </p:cNvSpPr>
          <p:nvPr>
            <p:ph type="sldNum" sz="quarter" idx="12"/>
          </p:nvPr>
        </p:nvSpPr>
        <p:spPr/>
        <p:txBody>
          <a:bodyPr/>
          <a:lstStyle/>
          <a:p>
            <a:fld id="{6A3598EF-27A5-4A7D-A42E-E55FA395823B}" type="slidenum">
              <a:rPr lang="en-SG" smtClean="0"/>
              <a:t>‹#›</a:t>
            </a:fld>
            <a:endParaRPr lang="en-SG"/>
          </a:p>
        </p:txBody>
      </p:sp>
    </p:spTree>
    <p:extLst>
      <p:ext uri="{BB962C8B-B14F-4D97-AF65-F5344CB8AC3E}">
        <p14:creationId xmlns:p14="http://schemas.microsoft.com/office/powerpoint/2010/main" val="341920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5A46-141F-E054-3FDD-9CAC801FCB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3494A65A-E576-19F0-BE40-F4143DDEC5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08326D-E21A-DFD5-6EEB-BF11E90A8622}"/>
              </a:ext>
            </a:extLst>
          </p:cNvPr>
          <p:cNvSpPr>
            <a:spLocks noGrp="1"/>
          </p:cNvSpPr>
          <p:nvPr>
            <p:ph type="dt" sz="half" idx="10"/>
          </p:nvPr>
        </p:nvSpPr>
        <p:spPr/>
        <p:txBody>
          <a:bodyPr/>
          <a:lstStyle/>
          <a:p>
            <a:fld id="{694E2623-BCF6-4E3C-85F5-1BF6255569E9}" type="datetime1">
              <a:rPr lang="en-SG" smtClean="0"/>
              <a:t>30/9/2025</a:t>
            </a:fld>
            <a:endParaRPr lang="en-SG"/>
          </a:p>
        </p:txBody>
      </p:sp>
      <p:sp>
        <p:nvSpPr>
          <p:cNvPr id="5" name="Footer Placeholder 4">
            <a:extLst>
              <a:ext uri="{FF2B5EF4-FFF2-40B4-BE49-F238E27FC236}">
                <a16:creationId xmlns:a16="http://schemas.microsoft.com/office/drawing/2014/main" id="{5FC9AAF7-8168-AE51-FB00-2122C0434DD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D473D16-B95A-A250-31CC-E211A760F1CE}"/>
              </a:ext>
            </a:extLst>
          </p:cNvPr>
          <p:cNvSpPr>
            <a:spLocks noGrp="1"/>
          </p:cNvSpPr>
          <p:nvPr>
            <p:ph type="sldNum" sz="quarter" idx="12"/>
          </p:nvPr>
        </p:nvSpPr>
        <p:spPr/>
        <p:txBody>
          <a:bodyPr/>
          <a:lstStyle/>
          <a:p>
            <a:fld id="{6A3598EF-27A5-4A7D-A42E-E55FA395823B}" type="slidenum">
              <a:rPr lang="en-SG" smtClean="0"/>
              <a:t>‹#›</a:t>
            </a:fld>
            <a:endParaRPr lang="en-SG"/>
          </a:p>
        </p:txBody>
      </p:sp>
    </p:spTree>
    <p:extLst>
      <p:ext uri="{BB962C8B-B14F-4D97-AF65-F5344CB8AC3E}">
        <p14:creationId xmlns:p14="http://schemas.microsoft.com/office/powerpoint/2010/main" val="245730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ECA3-E035-390B-133A-6EDBD1E9345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E9FE39BA-F4E3-F13E-D68B-817A75C346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5D6FF1AD-7954-1058-D2A6-CA67979433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FC58E8A-0DB0-2445-F853-599BE99CC775}"/>
              </a:ext>
            </a:extLst>
          </p:cNvPr>
          <p:cNvSpPr>
            <a:spLocks noGrp="1"/>
          </p:cNvSpPr>
          <p:nvPr>
            <p:ph type="dt" sz="half" idx="10"/>
          </p:nvPr>
        </p:nvSpPr>
        <p:spPr/>
        <p:txBody>
          <a:bodyPr/>
          <a:lstStyle/>
          <a:p>
            <a:fld id="{78805AC2-DBAD-4A5F-9CAC-568A8B9E6177}" type="datetime1">
              <a:rPr lang="en-SG" smtClean="0"/>
              <a:t>30/9/2025</a:t>
            </a:fld>
            <a:endParaRPr lang="en-SG"/>
          </a:p>
        </p:txBody>
      </p:sp>
      <p:sp>
        <p:nvSpPr>
          <p:cNvPr id="6" name="Footer Placeholder 5">
            <a:extLst>
              <a:ext uri="{FF2B5EF4-FFF2-40B4-BE49-F238E27FC236}">
                <a16:creationId xmlns:a16="http://schemas.microsoft.com/office/drawing/2014/main" id="{92347BD7-2D1F-233E-433B-8DA4BB4C0AC4}"/>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DB412C83-377B-8E98-9075-8CF4733808CA}"/>
              </a:ext>
            </a:extLst>
          </p:cNvPr>
          <p:cNvSpPr>
            <a:spLocks noGrp="1"/>
          </p:cNvSpPr>
          <p:nvPr>
            <p:ph type="sldNum" sz="quarter" idx="12"/>
          </p:nvPr>
        </p:nvSpPr>
        <p:spPr/>
        <p:txBody>
          <a:bodyPr/>
          <a:lstStyle/>
          <a:p>
            <a:fld id="{6A3598EF-27A5-4A7D-A42E-E55FA395823B}" type="slidenum">
              <a:rPr lang="en-SG" smtClean="0"/>
              <a:t>‹#›</a:t>
            </a:fld>
            <a:endParaRPr lang="en-SG"/>
          </a:p>
        </p:txBody>
      </p:sp>
    </p:spTree>
    <p:extLst>
      <p:ext uri="{BB962C8B-B14F-4D97-AF65-F5344CB8AC3E}">
        <p14:creationId xmlns:p14="http://schemas.microsoft.com/office/powerpoint/2010/main" val="122195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28F5-1753-F297-02DE-C932C8B624ED}"/>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11FB520-9718-CE70-5CA2-F9C1623770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7DA08-F6A8-AEA0-4C39-5DC04332AB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F1EDBB0B-5F35-57DF-175A-C693F8DAF6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BBE04-05EA-94CD-7A01-40ED57644F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87BA7941-78F0-D00E-3F96-770D89DC683A}"/>
              </a:ext>
            </a:extLst>
          </p:cNvPr>
          <p:cNvSpPr>
            <a:spLocks noGrp="1"/>
          </p:cNvSpPr>
          <p:nvPr>
            <p:ph type="dt" sz="half" idx="10"/>
          </p:nvPr>
        </p:nvSpPr>
        <p:spPr/>
        <p:txBody>
          <a:bodyPr/>
          <a:lstStyle/>
          <a:p>
            <a:fld id="{9EFC563A-376E-4479-AE5C-083D3068F20C}" type="datetime1">
              <a:rPr lang="en-SG" smtClean="0"/>
              <a:t>30/9/2025</a:t>
            </a:fld>
            <a:endParaRPr lang="en-SG"/>
          </a:p>
        </p:txBody>
      </p:sp>
      <p:sp>
        <p:nvSpPr>
          <p:cNvPr id="8" name="Footer Placeholder 7">
            <a:extLst>
              <a:ext uri="{FF2B5EF4-FFF2-40B4-BE49-F238E27FC236}">
                <a16:creationId xmlns:a16="http://schemas.microsoft.com/office/drawing/2014/main" id="{C3B5E420-B1C9-7CB0-80D9-45E95160D6D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559AA200-92B8-0BB9-6DB1-46AB24C37508}"/>
              </a:ext>
            </a:extLst>
          </p:cNvPr>
          <p:cNvSpPr>
            <a:spLocks noGrp="1"/>
          </p:cNvSpPr>
          <p:nvPr>
            <p:ph type="sldNum" sz="quarter" idx="12"/>
          </p:nvPr>
        </p:nvSpPr>
        <p:spPr/>
        <p:txBody>
          <a:bodyPr/>
          <a:lstStyle/>
          <a:p>
            <a:fld id="{6A3598EF-27A5-4A7D-A42E-E55FA395823B}" type="slidenum">
              <a:rPr lang="en-SG" smtClean="0"/>
              <a:t>‹#›</a:t>
            </a:fld>
            <a:endParaRPr lang="en-SG"/>
          </a:p>
        </p:txBody>
      </p:sp>
    </p:spTree>
    <p:extLst>
      <p:ext uri="{BB962C8B-B14F-4D97-AF65-F5344CB8AC3E}">
        <p14:creationId xmlns:p14="http://schemas.microsoft.com/office/powerpoint/2010/main" val="352854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C006-3720-8997-9E33-BCB9DBAAC975}"/>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007F4874-4E28-A074-B0D1-311A13F85344}"/>
              </a:ext>
            </a:extLst>
          </p:cNvPr>
          <p:cNvSpPr>
            <a:spLocks noGrp="1"/>
          </p:cNvSpPr>
          <p:nvPr>
            <p:ph type="dt" sz="half" idx="10"/>
          </p:nvPr>
        </p:nvSpPr>
        <p:spPr/>
        <p:txBody>
          <a:bodyPr/>
          <a:lstStyle/>
          <a:p>
            <a:fld id="{0D4254DD-0AD5-48FD-BF4A-01FD5C811A33}" type="datetime1">
              <a:rPr lang="en-SG" smtClean="0"/>
              <a:t>30/9/2025</a:t>
            </a:fld>
            <a:endParaRPr lang="en-SG"/>
          </a:p>
        </p:txBody>
      </p:sp>
      <p:sp>
        <p:nvSpPr>
          <p:cNvPr id="4" name="Footer Placeholder 3">
            <a:extLst>
              <a:ext uri="{FF2B5EF4-FFF2-40B4-BE49-F238E27FC236}">
                <a16:creationId xmlns:a16="http://schemas.microsoft.com/office/drawing/2014/main" id="{CF465AB8-B147-8F3B-C33D-F15B4D26DB1F}"/>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DB414834-2811-BD8B-D37C-9A2491A68B16}"/>
              </a:ext>
            </a:extLst>
          </p:cNvPr>
          <p:cNvSpPr>
            <a:spLocks noGrp="1"/>
          </p:cNvSpPr>
          <p:nvPr>
            <p:ph type="sldNum" sz="quarter" idx="12"/>
          </p:nvPr>
        </p:nvSpPr>
        <p:spPr/>
        <p:txBody>
          <a:bodyPr/>
          <a:lstStyle/>
          <a:p>
            <a:fld id="{6A3598EF-27A5-4A7D-A42E-E55FA395823B}" type="slidenum">
              <a:rPr lang="en-SG" smtClean="0"/>
              <a:t>‹#›</a:t>
            </a:fld>
            <a:endParaRPr lang="en-SG"/>
          </a:p>
        </p:txBody>
      </p:sp>
    </p:spTree>
    <p:extLst>
      <p:ext uri="{BB962C8B-B14F-4D97-AF65-F5344CB8AC3E}">
        <p14:creationId xmlns:p14="http://schemas.microsoft.com/office/powerpoint/2010/main" val="320452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9FF8E-BF30-29C1-050B-9E6299A3619B}"/>
              </a:ext>
            </a:extLst>
          </p:cNvPr>
          <p:cNvSpPr>
            <a:spLocks noGrp="1"/>
          </p:cNvSpPr>
          <p:nvPr>
            <p:ph type="dt" sz="half" idx="10"/>
          </p:nvPr>
        </p:nvSpPr>
        <p:spPr/>
        <p:txBody>
          <a:bodyPr/>
          <a:lstStyle/>
          <a:p>
            <a:fld id="{61779062-3F99-4588-A78C-90FA3DCD7369}" type="datetime1">
              <a:rPr lang="en-SG" smtClean="0"/>
              <a:t>30/9/2025</a:t>
            </a:fld>
            <a:endParaRPr lang="en-SG"/>
          </a:p>
        </p:txBody>
      </p:sp>
      <p:sp>
        <p:nvSpPr>
          <p:cNvPr id="3" name="Footer Placeholder 2">
            <a:extLst>
              <a:ext uri="{FF2B5EF4-FFF2-40B4-BE49-F238E27FC236}">
                <a16:creationId xmlns:a16="http://schemas.microsoft.com/office/drawing/2014/main" id="{68ED51E9-4252-E0EA-2C84-A8DF57FD9311}"/>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7717AE33-4AE8-A3D9-3734-82C216384E02}"/>
              </a:ext>
            </a:extLst>
          </p:cNvPr>
          <p:cNvSpPr>
            <a:spLocks noGrp="1"/>
          </p:cNvSpPr>
          <p:nvPr>
            <p:ph type="sldNum" sz="quarter" idx="12"/>
          </p:nvPr>
        </p:nvSpPr>
        <p:spPr/>
        <p:txBody>
          <a:bodyPr/>
          <a:lstStyle/>
          <a:p>
            <a:fld id="{6A3598EF-27A5-4A7D-A42E-E55FA395823B}" type="slidenum">
              <a:rPr lang="en-SG" smtClean="0"/>
              <a:t>‹#›</a:t>
            </a:fld>
            <a:endParaRPr lang="en-SG"/>
          </a:p>
        </p:txBody>
      </p:sp>
    </p:spTree>
    <p:extLst>
      <p:ext uri="{BB962C8B-B14F-4D97-AF65-F5344CB8AC3E}">
        <p14:creationId xmlns:p14="http://schemas.microsoft.com/office/powerpoint/2010/main" val="166982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F5D4-BF66-BCC2-1FA4-DBD93CFE2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CF7D5482-A550-89B8-66E7-2BBD28C080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45B04D88-EAFE-3844-36A2-D78C774CD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7F8A50-61C0-D2C0-B897-EBAD75DC14E4}"/>
              </a:ext>
            </a:extLst>
          </p:cNvPr>
          <p:cNvSpPr>
            <a:spLocks noGrp="1"/>
          </p:cNvSpPr>
          <p:nvPr>
            <p:ph type="dt" sz="half" idx="10"/>
          </p:nvPr>
        </p:nvSpPr>
        <p:spPr/>
        <p:txBody>
          <a:bodyPr/>
          <a:lstStyle/>
          <a:p>
            <a:fld id="{E5F0102F-418D-4892-915A-B350BD32D385}" type="datetime1">
              <a:rPr lang="en-SG" smtClean="0"/>
              <a:t>30/9/2025</a:t>
            </a:fld>
            <a:endParaRPr lang="en-SG"/>
          </a:p>
        </p:txBody>
      </p:sp>
      <p:sp>
        <p:nvSpPr>
          <p:cNvPr id="6" name="Footer Placeholder 5">
            <a:extLst>
              <a:ext uri="{FF2B5EF4-FFF2-40B4-BE49-F238E27FC236}">
                <a16:creationId xmlns:a16="http://schemas.microsoft.com/office/drawing/2014/main" id="{E5A40489-3522-3B7D-6968-69702F83E02A}"/>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CAB316A-DE95-8221-B6A7-985041B4B3CF}"/>
              </a:ext>
            </a:extLst>
          </p:cNvPr>
          <p:cNvSpPr>
            <a:spLocks noGrp="1"/>
          </p:cNvSpPr>
          <p:nvPr>
            <p:ph type="sldNum" sz="quarter" idx="12"/>
          </p:nvPr>
        </p:nvSpPr>
        <p:spPr/>
        <p:txBody>
          <a:bodyPr/>
          <a:lstStyle/>
          <a:p>
            <a:fld id="{6A3598EF-27A5-4A7D-A42E-E55FA395823B}" type="slidenum">
              <a:rPr lang="en-SG" smtClean="0"/>
              <a:t>‹#›</a:t>
            </a:fld>
            <a:endParaRPr lang="en-SG"/>
          </a:p>
        </p:txBody>
      </p:sp>
    </p:spTree>
    <p:extLst>
      <p:ext uri="{BB962C8B-B14F-4D97-AF65-F5344CB8AC3E}">
        <p14:creationId xmlns:p14="http://schemas.microsoft.com/office/powerpoint/2010/main" val="196670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3938-ECC6-B83E-8101-7DBF81AD9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9FD39873-4A63-CC63-71CC-CC39756768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1C56EA54-98D3-803C-EBC8-41ABBDD61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14B83-AACA-4399-7A21-D8778BA22C0A}"/>
              </a:ext>
            </a:extLst>
          </p:cNvPr>
          <p:cNvSpPr>
            <a:spLocks noGrp="1"/>
          </p:cNvSpPr>
          <p:nvPr>
            <p:ph type="dt" sz="half" idx="10"/>
          </p:nvPr>
        </p:nvSpPr>
        <p:spPr/>
        <p:txBody>
          <a:bodyPr/>
          <a:lstStyle/>
          <a:p>
            <a:fld id="{5438C75D-9D01-4986-85CA-C18D932B88C6}" type="datetime1">
              <a:rPr lang="en-SG" smtClean="0"/>
              <a:t>30/9/2025</a:t>
            </a:fld>
            <a:endParaRPr lang="en-SG"/>
          </a:p>
        </p:txBody>
      </p:sp>
      <p:sp>
        <p:nvSpPr>
          <p:cNvPr id="6" name="Footer Placeholder 5">
            <a:extLst>
              <a:ext uri="{FF2B5EF4-FFF2-40B4-BE49-F238E27FC236}">
                <a16:creationId xmlns:a16="http://schemas.microsoft.com/office/drawing/2014/main" id="{AB5FC89D-9F82-9342-2083-D31FCB93759E}"/>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4AD5EFA-05EA-AFDF-FCFB-88574D2EE248}"/>
              </a:ext>
            </a:extLst>
          </p:cNvPr>
          <p:cNvSpPr>
            <a:spLocks noGrp="1"/>
          </p:cNvSpPr>
          <p:nvPr>
            <p:ph type="sldNum" sz="quarter" idx="12"/>
          </p:nvPr>
        </p:nvSpPr>
        <p:spPr/>
        <p:txBody>
          <a:bodyPr/>
          <a:lstStyle/>
          <a:p>
            <a:fld id="{6A3598EF-27A5-4A7D-A42E-E55FA395823B}" type="slidenum">
              <a:rPr lang="en-SG" smtClean="0"/>
              <a:t>‹#›</a:t>
            </a:fld>
            <a:endParaRPr lang="en-SG"/>
          </a:p>
        </p:txBody>
      </p:sp>
    </p:spTree>
    <p:extLst>
      <p:ext uri="{BB962C8B-B14F-4D97-AF65-F5344CB8AC3E}">
        <p14:creationId xmlns:p14="http://schemas.microsoft.com/office/powerpoint/2010/main" val="400029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70254B-5ADE-5A5E-1653-0418D12A52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8DE828A-1150-906E-8340-CE7C32D801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D87EF09-C9D9-99C2-DA92-F0760A2AB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99AEAE-0553-4BEF-9C0D-4F36770C2D61}" type="datetime1">
              <a:rPr lang="en-SG" smtClean="0"/>
              <a:t>30/9/2025</a:t>
            </a:fld>
            <a:endParaRPr lang="en-SG"/>
          </a:p>
        </p:txBody>
      </p:sp>
      <p:sp>
        <p:nvSpPr>
          <p:cNvPr id="5" name="Footer Placeholder 4">
            <a:extLst>
              <a:ext uri="{FF2B5EF4-FFF2-40B4-BE49-F238E27FC236}">
                <a16:creationId xmlns:a16="http://schemas.microsoft.com/office/drawing/2014/main" id="{75294BB9-89E1-EFDD-65B5-34A13AFB95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DC797FA6-3B41-B630-4E59-6AA1A5431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3598EF-27A5-4A7D-A42E-E55FA395823B}" type="slidenum">
              <a:rPr lang="en-SG" smtClean="0"/>
              <a:t>‹#›</a:t>
            </a:fld>
            <a:endParaRPr lang="en-SG"/>
          </a:p>
        </p:txBody>
      </p:sp>
    </p:spTree>
    <p:extLst>
      <p:ext uri="{BB962C8B-B14F-4D97-AF65-F5344CB8AC3E}">
        <p14:creationId xmlns:p14="http://schemas.microsoft.com/office/powerpoint/2010/main" val="2626484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w.brydie-watson@unidroit.org" TargetMode="External"/><Relationship Id="rId2" Type="http://schemas.openxmlformats.org/officeDocument/2006/relationships/hyperlink" Target="mailto:hamza.hameed@accesspartnership.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4.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BCA08F4-01A1-6091-1A16-230F4EED24F3}"/>
              </a:ext>
            </a:extLst>
          </p:cNvPr>
          <p:cNvSpPr>
            <a:spLocks noGrp="1" noChangeArrowheads="1"/>
          </p:cNvSpPr>
          <p:nvPr>
            <p:ph type="ctrTitle"/>
          </p:nvPr>
        </p:nvSpPr>
        <p:spPr bwMode="auto">
          <a:xfrm>
            <a:off x="1" y="-180454"/>
            <a:ext cx="12191999" cy="2789831"/>
          </a:xfrm>
          <a:prstGeom prst="rect">
            <a:avLst/>
          </a:prstGeom>
          <a:solidFill>
            <a:srgbClr val="EDED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38050" tIns="31740" rIns="91440" bIns="7935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br>
              <a:rPr kumimoji="0" lang="en-GB" alt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br>
              <a:rPr kumimoji="0" lang="en-GB" alt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en-GB" alt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Legal Frameworks for the Securitisation and Transfer of Small Satellites</a:t>
            </a:r>
            <a:br>
              <a:rPr lang="en-US" altLang="en-US" sz="1800" cap="none" dirty="0">
                <a:solidFill>
                  <a:schemeClr val="tx1"/>
                </a:solidFill>
                <a:latin typeface="Arial" panose="020B0604020202020204" pitchFamily="34" charset="0"/>
                <a:cs typeface="Calibri" panose="020F0502020204030204" pitchFamily="34" charset="0"/>
              </a:rPr>
            </a:br>
            <a:br>
              <a:rPr lang="en-US" altLang="en-US" sz="1800" cap="none" dirty="0">
                <a:solidFill>
                  <a:schemeClr val="tx1"/>
                </a:solidFill>
                <a:latin typeface="Arial" panose="020B0604020202020204" pitchFamily="34" charset="0"/>
                <a:cs typeface="Calibri" panose="020F0502020204030204" pitchFamily="34" charset="0"/>
              </a:rPr>
            </a:br>
            <a:r>
              <a:rPr lang="en-GB" altLang="en-US" sz="1800" cap="none" dirty="0">
                <a:solidFill>
                  <a:schemeClr val="tx1"/>
                </a:solidFill>
                <a:latin typeface="Arial" panose="020B0604020202020204" pitchFamily="34" charset="0"/>
                <a:cs typeface="Calibri" panose="020F0502020204030204" pitchFamily="34" charset="0"/>
              </a:rPr>
              <a:t>E7. IISL Colloquium on the Law of Outer Space - 4. Small Satellites, Public and Private Law Perspectives</a:t>
            </a:r>
            <a:br>
              <a:rPr lang="en-US" altLang="en-US" sz="1800" cap="none" dirty="0">
                <a:solidFill>
                  <a:schemeClr val="tx1"/>
                </a:solidFill>
                <a:latin typeface="Arial" panose="020B0604020202020204" pitchFamily="34" charset="0"/>
                <a:cs typeface="Calibri" panose="020F0502020204030204" pitchFamily="34" charset="0"/>
              </a:rPr>
            </a:br>
            <a:br>
              <a:rPr lang="en-US" altLang="en-US" sz="1800" cap="none" dirty="0">
                <a:solidFill>
                  <a:schemeClr val="tx1"/>
                </a:solidFill>
                <a:latin typeface="Arial" panose="020B0604020202020204" pitchFamily="34" charset="0"/>
                <a:cs typeface="Calibri" panose="020F0502020204030204" pitchFamily="34" charset="0"/>
              </a:rPr>
            </a:br>
            <a:r>
              <a:rPr lang="en-US" altLang="en-US" sz="1800" cap="none" dirty="0">
                <a:solidFill>
                  <a:schemeClr val="tx1"/>
                </a:solidFill>
                <a:latin typeface="Arial" panose="020B0604020202020204" pitchFamily="34" charset="0"/>
                <a:cs typeface="Calibri" panose="020F0502020204030204" pitchFamily="34" charset="0"/>
              </a:rPr>
              <a:t>76</a:t>
            </a:r>
            <a:r>
              <a:rPr lang="en-US" altLang="en-US" sz="1800" cap="none" baseline="30000" dirty="0">
                <a:solidFill>
                  <a:schemeClr val="tx1"/>
                </a:solidFill>
                <a:latin typeface="Arial" panose="020B0604020202020204" pitchFamily="34" charset="0"/>
                <a:cs typeface="Calibri" panose="020F0502020204030204" pitchFamily="34" charset="0"/>
              </a:rPr>
              <a:t>th</a:t>
            </a:r>
            <a:r>
              <a:rPr lang="en-US" altLang="en-US" sz="1800" cap="none" dirty="0">
                <a:solidFill>
                  <a:schemeClr val="tx1"/>
                </a:solidFill>
                <a:latin typeface="Arial" panose="020B0604020202020204" pitchFamily="34" charset="0"/>
                <a:cs typeface="Calibri" panose="020F0502020204030204" pitchFamily="34" charset="0"/>
              </a:rPr>
              <a:t> International Astronautical Congress, Sydney, Australia, 29 Sep – 03 </a:t>
            </a:r>
            <a:r>
              <a:rPr lang="en-US" altLang="en-US" sz="1800" cap="none">
                <a:solidFill>
                  <a:schemeClr val="tx1"/>
                </a:solidFill>
                <a:latin typeface="Arial" panose="020B0604020202020204" pitchFamily="34" charset="0"/>
                <a:cs typeface="Calibri" panose="020F0502020204030204" pitchFamily="34" charset="0"/>
              </a:rPr>
              <a:t>Oct 2025</a:t>
            </a:r>
            <a:br>
              <a:rPr lang="en-US" altLang="en-US" sz="1800" cap="none">
                <a:solidFill>
                  <a:schemeClr val="tx1"/>
                </a:solidFill>
                <a:latin typeface="Arial" panose="020B0604020202020204" pitchFamily="34" charset="0"/>
                <a:cs typeface="Calibri" panose="020F0502020204030204" pitchFamily="34" charset="0"/>
              </a:rPr>
            </a:br>
            <a:endParaRPr kumimoji="0" lang="en-US" altLang="en-US"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5C656DD7-1A7E-5B35-01AC-112C0C2C30A7}"/>
              </a:ext>
            </a:extLst>
          </p:cNvPr>
          <p:cNvSpPr>
            <a:spLocks noChangeArrowheads="1"/>
          </p:cNvSpPr>
          <p:nvPr/>
        </p:nvSpPr>
        <p:spPr bwMode="auto">
          <a:xfrm>
            <a:off x="0" y="-194587"/>
            <a:ext cx="332772" cy="389174"/>
          </a:xfrm>
          <a:prstGeom prst="rect">
            <a:avLst/>
          </a:prstGeom>
          <a:solidFill>
            <a:srgbClr val="EDED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38050" tIns="31740" rIns="9144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D76B69CB-DEBD-9541-B9F4-D6C92A57AA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700017"/>
            <a:ext cx="12192000" cy="2157983"/>
          </a:xfrm>
          <a:prstGeom prst="rect">
            <a:avLst/>
          </a:prstGeom>
        </p:spPr>
      </p:pic>
      <p:sp>
        <p:nvSpPr>
          <p:cNvPr id="8" name="TextBox 7">
            <a:extLst>
              <a:ext uri="{FF2B5EF4-FFF2-40B4-BE49-F238E27FC236}">
                <a16:creationId xmlns:a16="http://schemas.microsoft.com/office/drawing/2014/main" id="{AFCA6264-C55B-A723-350B-6A96CC6C92B7}"/>
              </a:ext>
            </a:extLst>
          </p:cNvPr>
          <p:cNvSpPr txBox="1"/>
          <p:nvPr/>
        </p:nvSpPr>
        <p:spPr>
          <a:xfrm>
            <a:off x="-44450" y="2600562"/>
            <a:ext cx="12280899" cy="2185214"/>
          </a:xfrm>
          <a:prstGeom prst="rect">
            <a:avLst/>
          </a:prstGeom>
          <a:solidFill>
            <a:schemeClr val="tx1">
              <a:lumMod val="95000"/>
              <a:lumOff val="5000"/>
            </a:schemeClr>
          </a:solidFill>
        </p:spPr>
        <p:txBody>
          <a:bodyPr wrap="square" lIns="91440" tIns="45720" rIns="91440" bIns="45720" rtlCol="0" anchor="t">
            <a:spAutoFit/>
          </a:bodyPr>
          <a:lstStyle/>
          <a:p>
            <a:pPr algn="ctr"/>
            <a:endParaRPr lang="en-US" sz="2400" dirty="0">
              <a:solidFill>
                <a:schemeClr val="bg1"/>
              </a:solidFill>
            </a:endParaRPr>
          </a:p>
          <a:p>
            <a:pPr algn="ctr"/>
            <a:r>
              <a:rPr lang="en-US" sz="2400" dirty="0">
                <a:solidFill>
                  <a:schemeClr val="bg1"/>
                </a:solidFill>
              </a:rPr>
              <a:t>Hamza Hameed, Head of Space &amp; Development, Access Partnership</a:t>
            </a:r>
          </a:p>
          <a:p>
            <a:pPr algn="ctr"/>
            <a:r>
              <a:rPr lang="en-US" sz="2400" dirty="0">
                <a:solidFill>
                  <a:schemeClr val="bg1"/>
                </a:solidFill>
              </a:rPr>
              <a:t>William Brydie-Watson, Senior Legal Officer, UNIDROIT</a:t>
            </a:r>
            <a:br>
              <a:rPr lang="en-US" sz="2400" dirty="0">
                <a:solidFill>
                  <a:schemeClr val="bg1"/>
                </a:solidFill>
              </a:rPr>
            </a:br>
            <a:endParaRPr lang="en-US" sz="2400" dirty="0">
              <a:solidFill>
                <a:schemeClr val="bg1"/>
              </a:solidFill>
            </a:endParaRPr>
          </a:p>
          <a:p>
            <a:pPr algn="ctr"/>
            <a:endParaRPr lang="en-US" sz="2400" dirty="0">
              <a:solidFill>
                <a:schemeClr val="bg1"/>
              </a:solidFill>
            </a:endParaRPr>
          </a:p>
          <a:p>
            <a:pPr algn="ctr"/>
            <a:r>
              <a:rPr lang="en-SG" sz="1600" dirty="0">
                <a:solidFill>
                  <a:schemeClr val="bg1"/>
                </a:solidFill>
              </a:rPr>
              <a:t>Disclaimer: </a:t>
            </a:r>
            <a:r>
              <a:rPr lang="en-US" sz="1600" dirty="0">
                <a:solidFill>
                  <a:schemeClr val="bg1"/>
                </a:solidFill>
              </a:rPr>
              <a:t>The views expressed in this presentation are our own and do not necessarily reflect those of our organization(s).</a:t>
            </a:r>
          </a:p>
        </p:txBody>
      </p:sp>
      <p:sp>
        <p:nvSpPr>
          <p:cNvPr id="2" name="Slide Number Placeholder 1">
            <a:extLst>
              <a:ext uri="{FF2B5EF4-FFF2-40B4-BE49-F238E27FC236}">
                <a16:creationId xmlns:a16="http://schemas.microsoft.com/office/drawing/2014/main" id="{625E9D7D-C2BE-CD66-F78B-365703DCD49D}"/>
              </a:ext>
            </a:extLst>
          </p:cNvPr>
          <p:cNvSpPr>
            <a:spLocks noGrp="1"/>
          </p:cNvSpPr>
          <p:nvPr>
            <p:ph type="sldNum" sz="quarter" idx="12"/>
          </p:nvPr>
        </p:nvSpPr>
        <p:spPr/>
        <p:txBody>
          <a:bodyPr/>
          <a:lstStyle/>
          <a:p>
            <a:fld id="{6A3598EF-27A5-4A7D-A42E-E55FA395823B}" type="slidenum">
              <a:rPr lang="en-SG" smtClean="0"/>
              <a:t>1</a:t>
            </a:fld>
            <a:endParaRPr lang="en-SG"/>
          </a:p>
        </p:txBody>
      </p:sp>
    </p:spTree>
    <p:extLst>
      <p:ext uri="{BB962C8B-B14F-4D97-AF65-F5344CB8AC3E}">
        <p14:creationId xmlns:p14="http://schemas.microsoft.com/office/powerpoint/2010/main" val="2358929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C4A8C9-7837-1131-1072-E085704F05C7}"/>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2538199-2559-3FED-0828-1A9F178C6F5A}"/>
              </a:ext>
            </a:extLst>
          </p:cNvPr>
          <p:cNvSpPr txBox="1"/>
          <p:nvPr/>
        </p:nvSpPr>
        <p:spPr>
          <a:xfrm>
            <a:off x="1524003" y="1999615"/>
            <a:ext cx="9144000" cy="27640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kern="1200" dirty="0">
                <a:solidFill>
                  <a:schemeClr val="tx1"/>
                </a:solidFill>
                <a:latin typeface="+mj-lt"/>
                <a:ea typeface="+mj-ea"/>
                <a:cs typeface="+mj-cs"/>
              </a:rPr>
              <a:t>Thank you. Any questions?</a:t>
            </a:r>
          </a:p>
          <a:p>
            <a:pPr algn="ctr">
              <a:lnSpc>
                <a:spcPct val="90000"/>
              </a:lnSpc>
              <a:spcBef>
                <a:spcPct val="0"/>
              </a:spcBef>
              <a:spcAft>
                <a:spcPts val="600"/>
              </a:spcAft>
            </a:pPr>
            <a:endParaRPr lang="en-US" sz="4000" kern="1200" dirty="0">
              <a:solidFill>
                <a:schemeClr val="tx1"/>
              </a:solidFill>
              <a:latin typeface="+mj-lt"/>
              <a:ea typeface="+mj-ea"/>
              <a:cs typeface="+mj-cs"/>
            </a:endParaRPr>
          </a:p>
          <a:p>
            <a:pPr algn="ctr">
              <a:lnSpc>
                <a:spcPct val="90000"/>
              </a:lnSpc>
              <a:spcBef>
                <a:spcPct val="0"/>
              </a:spcBef>
              <a:spcAft>
                <a:spcPts val="600"/>
              </a:spcAft>
            </a:pPr>
            <a:r>
              <a:rPr lang="en-US" sz="4000" kern="1200" dirty="0">
                <a:latin typeface="+mj-lt"/>
                <a:ea typeface="+mj-ea"/>
                <a:cs typeface="+mj-cs"/>
                <a:hlinkClick r:id="rId2">
                  <a:extLst>
                    <a:ext uri="{A12FA001-AC4F-418D-AE19-62706E023703}">
                      <ahyp:hlinkClr xmlns:ahyp="http://schemas.microsoft.com/office/drawing/2018/hyperlinkcolor" val="tx"/>
                    </a:ext>
                  </a:extLst>
                </a:hlinkClick>
              </a:rPr>
              <a:t>hamza.hameed@accesspartnership.com</a:t>
            </a:r>
            <a:endParaRPr lang="en-US" sz="4000" kern="1200" dirty="0">
              <a:latin typeface="+mj-lt"/>
              <a:ea typeface="+mj-ea"/>
              <a:cs typeface="+mj-cs"/>
            </a:endParaRPr>
          </a:p>
          <a:p>
            <a:pPr algn="ctr">
              <a:lnSpc>
                <a:spcPct val="90000"/>
              </a:lnSpc>
              <a:spcBef>
                <a:spcPct val="0"/>
              </a:spcBef>
              <a:spcAft>
                <a:spcPts val="600"/>
              </a:spcAft>
            </a:pPr>
            <a:r>
              <a:rPr lang="en-US" sz="4000" kern="1200" dirty="0">
                <a:latin typeface="+mj-lt"/>
                <a:ea typeface="+mj-ea"/>
                <a:cs typeface="+mj-cs"/>
                <a:hlinkClick r:id="rId3">
                  <a:extLst>
                    <a:ext uri="{A12FA001-AC4F-418D-AE19-62706E023703}">
                      <ahyp:hlinkClr xmlns:ahyp="http://schemas.microsoft.com/office/drawing/2018/hyperlinkcolor" val="tx"/>
                    </a:ext>
                  </a:extLst>
                </a:hlinkClick>
              </a:rPr>
              <a:t>w.</a:t>
            </a:r>
            <a:r>
              <a:rPr lang="en-US" sz="4000" dirty="0">
                <a:latin typeface="+mj-lt"/>
                <a:ea typeface="+mj-ea"/>
                <a:cs typeface="+mj-cs"/>
                <a:hlinkClick r:id="rId3">
                  <a:extLst>
                    <a:ext uri="{A12FA001-AC4F-418D-AE19-62706E023703}">
                      <ahyp:hlinkClr xmlns:ahyp="http://schemas.microsoft.com/office/drawing/2018/hyperlinkcolor" val="tx"/>
                    </a:ext>
                  </a:extLst>
                </a:hlinkClick>
              </a:rPr>
              <a:t>brydie-watson</a:t>
            </a:r>
            <a:r>
              <a:rPr lang="en-US" sz="4000" kern="1200" dirty="0">
                <a:latin typeface="+mj-lt"/>
                <a:ea typeface="+mj-ea"/>
                <a:cs typeface="+mj-cs"/>
                <a:hlinkClick r:id="rId3">
                  <a:extLst>
                    <a:ext uri="{A12FA001-AC4F-418D-AE19-62706E023703}">
                      <ahyp:hlinkClr xmlns:ahyp="http://schemas.microsoft.com/office/drawing/2018/hyperlinkcolor" val="tx"/>
                    </a:ext>
                  </a:extLst>
                </a:hlinkClick>
              </a:rPr>
              <a:t>@unidroit.org</a:t>
            </a:r>
            <a:r>
              <a:rPr lang="en-US" sz="4000" kern="1200" dirty="0">
                <a:latin typeface="+mj-lt"/>
                <a:ea typeface="+mj-ea"/>
                <a:cs typeface="+mj-cs"/>
              </a:rPr>
              <a:t>  </a:t>
            </a:r>
          </a:p>
        </p:txBody>
      </p:sp>
      <p:sp>
        <p:nvSpPr>
          <p:cNvPr id="21" name="Rectangle 20">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95A6AC31-1F6E-F73E-9C8F-63D17C4AFE28}"/>
              </a:ext>
            </a:extLst>
          </p:cNvPr>
          <p:cNvSpPr>
            <a:spLocks noGrp="1"/>
          </p:cNvSpPr>
          <p:nvPr>
            <p:ph type="sldNum" sz="quarter" idx="12"/>
          </p:nvPr>
        </p:nvSpPr>
        <p:spPr/>
        <p:txBody>
          <a:bodyPr/>
          <a:lstStyle/>
          <a:p>
            <a:fld id="{6A3598EF-27A5-4A7D-A42E-E55FA395823B}" type="slidenum">
              <a:rPr lang="en-SG" smtClean="0"/>
              <a:t>10</a:t>
            </a:fld>
            <a:endParaRPr lang="en-SG"/>
          </a:p>
        </p:txBody>
      </p:sp>
    </p:spTree>
    <p:extLst>
      <p:ext uri="{BB962C8B-B14F-4D97-AF65-F5344CB8AC3E}">
        <p14:creationId xmlns:p14="http://schemas.microsoft.com/office/powerpoint/2010/main" val="96989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extBox 4">
            <a:extLst>
              <a:ext uri="{FF2B5EF4-FFF2-40B4-BE49-F238E27FC236}">
                <a16:creationId xmlns:a16="http://schemas.microsoft.com/office/drawing/2014/main" id="{FEF7D3D7-6446-8BA6-B42F-503E1BE8A803}"/>
              </a:ext>
            </a:extLst>
          </p:cNvPr>
          <p:cNvGraphicFramePr/>
          <p:nvPr>
            <p:extLst>
              <p:ext uri="{D42A27DB-BD31-4B8C-83A1-F6EECF244321}">
                <p14:modId xmlns:p14="http://schemas.microsoft.com/office/powerpoint/2010/main" val="2907495108"/>
              </p:ext>
            </p:extLst>
          </p:nvPr>
        </p:nvGraphicFramePr>
        <p:xfrm>
          <a:off x="192211" y="1017142"/>
          <a:ext cx="11807577" cy="3071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hexagon diagram with text&#10;&#10;AI-generated content may be incorrect.">
            <a:extLst>
              <a:ext uri="{FF2B5EF4-FFF2-40B4-BE49-F238E27FC236}">
                <a16:creationId xmlns:a16="http://schemas.microsoft.com/office/drawing/2014/main" id="{63452342-A848-A235-8CC8-990E98FF8F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7507" y="3281810"/>
            <a:ext cx="7216985" cy="4020892"/>
          </a:xfrm>
          <a:prstGeom prst="rect">
            <a:avLst/>
          </a:prstGeom>
        </p:spPr>
      </p:pic>
      <p:sp>
        <p:nvSpPr>
          <p:cNvPr id="9" name="TextBox 8">
            <a:extLst>
              <a:ext uri="{FF2B5EF4-FFF2-40B4-BE49-F238E27FC236}">
                <a16:creationId xmlns:a16="http://schemas.microsoft.com/office/drawing/2014/main" id="{BDB793BB-DF28-B618-CFA3-D835EA07F1FC}"/>
              </a:ext>
            </a:extLst>
          </p:cNvPr>
          <p:cNvSpPr txBox="1"/>
          <p:nvPr/>
        </p:nvSpPr>
        <p:spPr>
          <a:xfrm>
            <a:off x="192211" y="287676"/>
            <a:ext cx="9113177" cy="461665"/>
          </a:xfrm>
          <a:prstGeom prst="rect">
            <a:avLst/>
          </a:prstGeom>
          <a:noFill/>
        </p:spPr>
        <p:txBody>
          <a:bodyPr wrap="square" rtlCol="0">
            <a:spAutoFit/>
          </a:bodyPr>
          <a:lstStyle/>
          <a:p>
            <a:r>
              <a:rPr lang="en-SG" sz="2400" b="1" dirty="0"/>
              <a:t>Introduction – Small Satellites &amp; Secondary Markets</a:t>
            </a:r>
          </a:p>
        </p:txBody>
      </p:sp>
      <p:sp>
        <p:nvSpPr>
          <p:cNvPr id="10" name="Slide Number Placeholder 9">
            <a:extLst>
              <a:ext uri="{FF2B5EF4-FFF2-40B4-BE49-F238E27FC236}">
                <a16:creationId xmlns:a16="http://schemas.microsoft.com/office/drawing/2014/main" id="{6CDC6316-3609-3399-B8A4-18FC0832E95E}"/>
              </a:ext>
            </a:extLst>
          </p:cNvPr>
          <p:cNvSpPr>
            <a:spLocks noGrp="1"/>
          </p:cNvSpPr>
          <p:nvPr>
            <p:ph type="sldNum" sz="quarter" idx="12"/>
          </p:nvPr>
        </p:nvSpPr>
        <p:spPr/>
        <p:txBody>
          <a:bodyPr/>
          <a:lstStyle/>
          <a:p>
            <a:fld id="{6A3598EF-27A5-4A7D-A42E-E55FA395823B}" type="slidenum">
              <a:rPr lang="en-SG" smtClean="0"/>
              <a:t>2</a:t>
            </a:fld>
            <a:endParaRPr lang="en-SG"/>
          </a:p>
        </p:txBody>
      </p:sp>
    </p:spTree>
    <p:extLst>
      <p:ext uri="{BB962C8B-B14F-4D97-AF65-F5344CB8AC3E}">
        <p14:creationId xmlns:p14="http://schemas.microsoft.com/office/powerpoint/2010/main" val="445367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A04894-9260-44FF-CF2C-D9C30536ADD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69D0F3-96CF-5014-6383-1E87AD682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3350AC-975B-803C-5075-0B8F42017CCB}"/>
              </a:ext>
            </a:extLst>
          </p:cNvPr>
          <p:cNvSpPr txBox="1"/>
          <p:nvPr/>
        </p:nvSpPr>
        <p:spPr>
          <a:xfrm>
            <a:off x="192211" y="287676"/>
            <a:ext cx="9113177" cy="461665"/>
          </a:xfrm>
          <a:prstGeom prst="rect">
            <a:avLst/>
          </a:prstGeom>
          <a:noFill/>
        </p:spPr>
        <p:txBody>
          <a:bodyPr wrap="square" rtlCol="0">
            <a:spAutoFit/>
          </a:bodyPr>
          <a:lstStyle/>
          <a:p>
            <a:r>
              <a:rPr lang="en-GB" sz="2400" b="1"/>
              <a:t>Public vs Private Law Considerations</a:t>
            </a:r>
            <a:endParaRPr lang="en-SG" sz="2400" b="1" dirty="0"/>
          </a:p>
        </p:txBody>
      </p:sp>
      <p:sp>
        <p:nvSpPr>
          <p:cNvPr id="11" name="Slide Number Placeholder 10">
            <a:extLst>
              <a:ext uri="{FF2B5EF4-FFF2-40B4-BE49-F238E27FC236}">
                <a16:creationId xmlns:a16="http://schemas.microsoft.com/office/drawing/2014/main" id="{228B1825-4742-4193-C43E-F6A32F2640E5}"/>
              </a:ext>
            </a:extLst>
          </p:cNvPr>
          <p:cNvSpPr>
            <a:spLocks noGrp="1"/>
          </p:cNvSpPr>
          <p:nvPr>
            <p:ph type="sldNum" sz="quarter" idx="12"/>
          </p:nvPr>
        </p:nvSpPr>
        <p:spPr/>
        <p:txBody>
          <a:bodyPr/>
          <a:lstStyle/>
          <a:p>
            <a:fld id="{6A3598EF-27A5-4A7D-A42E-E55FA395823B}" type="slidenum">
              <a:rPr lang="en-SG" smtClean="0"/>
              <a:t>3</a:t>
            </a:fld>
            <a:endParaRPr lang="en-SG"/>
          </a:p>
        </p:txBody>
      </p:sp>
      <p:graphicFrame>
        <p:nvGraphicFramePr>
          <p:cNvPr id="2" name="Table 1">
            <a:extLst>
              <a:ext uri="{FF2B5EF4-FFF2-40B4-BE49-F238E27FC236}">
                <a16:creationId xmlns:a16="http://schemas.microsoft.com/office/drawing/2014/main" id="{DF9898B3-38A1-A12C-FE18-F6D72120579F}"/>
              </a:ext>
            </a:extLst>
          </p:cNvPr>
          <p:cNvGraphicFramePr>
            <a:graphicFrameLocks noGrp="1"/>
          </p:cNvGraphicFramePr>
          <p:nvPr>
            <p:extLst>
              <p:ext uri="{D42A27DB-BD31-4B8C-83A1-F6EECF244321}">
                <p14:modId xmlns:p14="http://schemas.microsoft.com/office/powerpoint/2010/main" val="1518456701"/>
              </p:ext>
            </p:extLst>
          </p:nvPr>
        </p:nvGraphicFramePr>
        <p:xfrm>
          <a:off x="1028430" y="1122065"/>
          <a:ext cx="10325370" cy="4312920"/>
        </p:xfrm>
        <a:graphic>
          <a:graphicData uri="http://schemas.openxmlformats.org/drawingml/2006/table">
            <a:tbl>
              <a:tblPr firstRow="1" bandRow="1">
                <a:tableStyleId>{5940675A-B579-460E-94D1-54222C63F5DA}</a:tableStyleId>
              </a:tblPr>
              <a:tblGrid>
                <a:gridCol w="5162685">
                  <a:extLst>
                    <a:ext uri="{9D8B030D-6E8A-4147-A177-3AD203B41FA5}">
                      <a16:colId xmlns:a16="http://schemas.microsoft.com/office/drawing/2014/main" val="3530244122"/>
                    </a:ext>
                  </a:extLst>
                </a:gridCol>
                <a:gridCol w="5162685">
                  <a:extLst>
                    <a:ext uri="{9D8B030D-6E8A-4147-A177-3AD203B41FA5}">
                      <a16:colId xmlns:a16="http://schemas.microsoft.com/office/drawing/2014/main" val="287035965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b="1" dirty="0"/>
                        <a:t>Public International Law</a:t>
                      </a:r>
                      <a:endParaRPr lang="en-SG"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b="1" dirty="0"/>
                        <a:t>Private/Commercial Law</a:t>
                      </a:r>
                      <a:endParaRPr lang="en-SG"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val="237890668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dirty="0"/>
                        <a:t>Outer Space Treaty 1967 and related UN treaties form the backbone of </a:t>
                      </a:r>
                      <a:r>
                        <a:rPr lang="en-SG" i="1" dirty="0"/>
                        <a:t>public</a:t>
                      </a:r>
                      <a:r>
                        <a:rPr lang="en-SG" dirty="0"/>
                        <a:t> space law. They impose obligations on states (e.g. authorize and continually supervise national space activities, accept liability for damage) and affirm that outer space is beyond national appropriation.</a:t>
                      </a:r>
                      <a:endParaRPr lang="en-US" dirty="0"/>
                    </a:p>
                    <a:p>
                      <a:pPr algn="ctr"/>
                      <a:endParaRPr lang="en-SG" dirty="0"/>
                    </a:p>
                  </a:txBody>
                  <a:tcPr>
                    <a:lnL w="12700" cap="flat" cmpd="sng" algn="ctr">
                      <a:noFill/>
                      <a:prstDash val="solid"/>
                      <a:round/>
                      <a:headEnd type="none" w="med" len="med"/>
                      <a:tailEnd type="none" w="med" len="med"/>
                    </a:lnL>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dirty="0"/>
                        <a:t>By contrast, commercial dealings with satellites (ownership transfer, financing, insurance) fall under </a:t>
                      </a:r>
                      <a:r>
                        <a:rPr lang="en-SG" i="1" dirty="0"/>
                        <a:t>private law</a:t>
                      </a:r>
                      <a:r>
                        <a:rPr lang="en-SG" dirty="0"/>
                        <a:t>. There is a </a:t>
                      </a:r>
                      <a:r>
                        <a:rPr lang="en-SG" i="1" dirty="0"/>
                        <a:t>gap</a:t>
                      </a:r>
                      <a:r>
                        <a:rPr lang="en-SG" dirty="0"/>
                        <a:t> in clear property and security rights for space assets at the international level. Each country’s national law may treat satellite assets differently, risking conflicts and uncertainty in cross-border deals.</a:t>
                      </a:r>
                      <a:endParaRPr lang="en-US" dirty="0"/>
                    </a:p>
                  </a:txBody>
                  <a:tcPr>
                    <a:lnR w="12700" cap="flat" cmpd="sng" algn="ctr">
                      <a:noFill/>
                      <a:prstDash val="solid"/>
                      <a:round/>
                      <a:headEnd type="none" w="med" len="med"/>
                      <a:tailEnd type="none" w="med" len="med"/>
                    </a:lnR>
                    <a:solidFill>
                      <a:schemeClr val="tx2">
                        <a:lumMod val="10000"/>
                        <a:lumOff val="90000"/>
                      </a:schemeClr>
                    </a:solidFill>
                  </a:tcPr>
                </a:tc>
                <a:extLst>
                  <a:ext uri="{0D108BD9-81ED-4DB2-BD59-A6C34878D82A}">
                    <a16:rowId xmlns:a16="http://schemas.microsoft.com/office/drawing/2014/main" val="2656556817"/>
                  </a:ext>
                </a:extLst>
              </a:tr>
              <a:tr h="370840">
                <a:tc>
                  <a:txBody>
                    <a:bodyPr/>
                    <a:lstStyle/>
                    <a:p>
                      <a:endParaRPr lang="en-SG"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en-SG"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496229223"/>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b="1" dirty="0"/>
                        <a:t>Bridging the Divide</a:t>
                      </a:r>
                      <a:endParaRPr lang="en-S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2">
                        <a:lumMod val="90000"/>
                      </a:schemeClr>
                    </a:solidFill>
                  </a:tcPr>
                </a:tc>
                <a:tc hMerge="1">
                  <a:txBody>
                    <a:bodyPr/>
                    <a:lstStyle/>
                    <a:p>
                      <a:endParaRPr lang="en-SG" dirty="0"/>
                    </a:p>
                  </a:txBody>
                  <a:tcPr/>
                </a:tc>
                <a:extLst>
                  <a:ext uri="{0D108BD9-81ED-4DB2-BD59-A6C34878D82A}">
                    <a16:rowId xmlns:a16="http://schemas.microsoft.com/office/drawing/2014/main" val="192673681"/>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dirty="0"/>
                        <a:t>An effective framework must reconcile public law duties (safety, registration, liability) with private law needs (asset ownership clarity, creditor rights). This ensures nations meet their treaty obligations </a:t>
                      </a:r>
                      <a:r>
                        <a:rPr lang="en-SG" b="1" dirty="0"/>
                        <a:t>and</a:t>
                      </a:r>
                      <a:r>
                        <a:rPr lang="en-SG" dirty="0"/>
                        <a:t> enable commercial transactions in satellites. A failure to harmonize can lead to disputes and deter investment.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3">
                        <a:lumMod val="20000"/>
                        <a:lumOff val="80000"/>
                      </a:schemeClr>
                    </a:solidFill>
                  </a:tcPr>
                </a:tc>
                <a:tc hMerge="1">
                  <a:txBody>
                    <a:bodyPr/>
                    <a:lstStyle/>
                    <a:p>
                      <a:endParaRPr lang="en-SG" dirty="0"/>
                    </a:p>
                  </a:txBody>
                  <a:tcPr/>
                </a:tc>
                <a:extLst>
                  <a:ext uri="{0D108BD9-81ED-4DB2-BD59-A6C34878D82A}">
                    <a16:rowId xmlns:a16="http://schemas.microsoft.com/office/drawing/2014/main" val="1269099797"/>
                  </a:ext>
                </a:extLst>
              </a:tr>
            </a:tbl>
          </a:graphicData>
        </a:graphic>
      </p:graphicFrame>
    </p:spTree>
    <p:extLst>
      <p:ext uri="{BB962C8B-B14F-4D97-AF65-F5344CB8AC3E}">
        <p14:creationId xmlns:p14="http://schemas.microsoft.com/office/powerpoint/2010/main" val="4160508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AE5533-419B-6F1E-FE40-732FFF3BADF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49CB63-477D-33C8-A465-C2D6AA24A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16A820B4-7D89-9862-19DB-366C3CE7781D}"/>
              </a:ext>
            </a:extLst>
          </p:cNvPr>
          <p:cNvSpPr>
            <a:spLocks noGrp="1"/>
          </p:cNvSpPr>
          <p:nvPr>
            <p:ph type="sldNum" sz="quarter" idx="12"/>
          </p:nvPr>
        </p:nvSpPr>
        <p:spPr/>
        <p:txBody>
          <a:bodyPr/>
          <a:lstStyle/>
          <a:p>
            <a:fld id="{6A3598EF-27A5-4A7D-A42E-E55FA395823B}" type="slidenum">
              <a:rPr lang="en-SG" smtClean="0"/>
              <a:t>4</a:t>
            </a:fld>
            <a:endParaRPr lang="en-SG"/>
          </a:p>
        </p:txBody>
      </p:sp>
      <p:graphicFrame>
        <p:nvGraphicFramePr>
          <p:cNvPr id="2" name="Table 1">
            <a:extLst>
              <a:ext uri="{FF2B5EF4-FFF2-40B4-BE49-F238E27FC236}">
                <a16:creationId xmlns:a16="http://schemas.microsoft.com/office/drawing/2014/main" id="{087B2B73-F455-480D-AF79-2F106B9638AE}"/>
              </a:ext>
            </a:extLst>
          </p:cNvPr>
          <p:cNvGraphicFramePr>
            <a:graphicFrameLocks noGrp="1"/>
          </p:cNvGraphicFramePr>
          <p:nvPr>
            <p:extLst>
              <p:ext uri="{D42A27DB-BD31-4B8C-83A1-F6EECF244321}">
                <p14:modId xmlns:p14="http://schemas.microsoft.com/office/powerpoint/2010/main" val="986793590"/>
              </p:ext>
            </p:extLst>
          </p:nvPr>
        </p:nvGraphicFramePr>
        <p:xfrm>
          <a:off x="735724" y="498954"/>
          <a:ext cx="10541877" cy="4668520"/>
        </p:xfrm>
        <a:graphic>
          <a:graphicData uri="http://schemas.openxmlformats.org/drawingml/2006/table">
            <a:tbl>
              <a:tblPr firstRow="1" bandRow="1">
                <a:tableStyleId>{5C22544A-7EE6-4342-B048-85BDC9FD1C3A}</a:tableStyleId>
              </a:tblPr>
              <a:tblGrid>
                <a:gridCol w="3513959">
                  <a:extLst>
                    <a:ext uri="{9D8B030D-6E8A-4147-A177-3AD203B41FA5}">
                      <a16:colId xmlns:a16="http://schemas.microsoft.com/office/drawing/2014/main" val="1815261237"/>
                    </a:ext>
                  </a:extLst>
                </a:gridCol>
                <a:gridCol w="3513959">
                  <a:extLst>
                    <a:ext uri="{9D8B030D-6E8A-4147-A177-3AD203B41FA5}">
                      <a16:colId xmlns:a16="http://schemas.microsoft.com/office/drawing/2014/main" val="23052691"/>
                    </a:ext>
                  </a:extLst>
                </a:gridCol>
                <a:gridCol w="3513959">
                  <a:extLst>
                    <a:ext uri="{9D8B030D-6E8A-4147-A177-3AD203B41FA5}">
                      <a16:colId xmlns:a16="http://schemas.microsoft.com/office/drawing/2014/main" val="3058679634"/>
                    </a:ext>
                  </a:extLst>
                </a:gridCol>
              </a:tblGrid>
              <a:tr h="370840">
                <a:tc>
                  <a:txBody>
                    <a:bodyPr/>
                    <a:lstStyle/>
                    <a:p>
                      <a:endParaRPr lang="en-SG" dirty="0"/>
                    </a:p>
                  </a:txBody>
                  <a:tcPr>
                    <a:solidFill>
                      <a:schemeClr val="bg1"/>
                    </a:solidFill>
                  </a:tcPr>
                </a:tc>
                <a:tc>
                  <a:txBody>
                    <a:bodyPr/>
                    <a:lstStyle/>
                    <a:p>
                      <a:endParaRPr lang="en-SG" dirty="0"/>
                    </a:p>
                    <a:p>
                      <a:endParaRPr lang="en-SG" dirty="0"/>
                    </a:p>
                    <a:p>
                      <a:endParaRPr lang="en-SG" dirty="0"/>
                    </a:p>
                    <a:p>
                      <a:endParaRPr lang="en-SG" dirty="0"/>
                    </a:p>
                    <a:p>
                      <a:endParaRPr lang="en-SG" dirty="0"/>
                    </a:p>
                  </a:txBody>
                  <a:tcPr>
                    <a:solidFill>
                      <a:schemeClr val="bg1"/>
                    </a:solidFill>
                  </a:tcPr>
                </a:tc>
                <a:tc>
                  <a:txBody>
                    <a:bodyPr/>
                    <a:lstStyle/>
                    <a:p>
                      <a:endParaRPr lang="en-SG" dirty="0"/>
                    </a:p>
                  </a:txBody>
                  <a:tcPr>
                    <a:solidFill>
                      <a:schemeClr val="bg1"/>
                    </a:solidFill>
                  </a:tcPr>
                </a:tc>
                <a:extLst>
                  <a:ext uri="{0D108BD9-81ED-4DB2-BD59-A6C34878D82A}">
                    <a16:rowId xmlns:a16="http://schemas.microsoft.com/office/drawing/2014/main" val="2933279231"/>
                  </a:ext>
                </a:extLst>
              </a:tr>
              <a:tr h="370840">
                <a:tc>
                  <a:txBody>
                    <a:bodyPr/>
                    <a:lstStyle/>
                    <a:p>
                      <a:pPr algn="ctr"/>
                      <a:r>
                        <a:rPr lang="en-SG" b="1" dirty="0"/>
                        <a:t>National Licensing</a:t>
                      </a:r>
                    </a:p>
                  </a:txBody>
                  <a:tcPr/>
                </a:tc>
                <a:tc>
                  <a:txBody>
                    <a:bodyPr/>
                    <a:lstStyle/>
                    <a:p>
                      <a:pPr algn="ctr"/>
                      <a:r>
                        <a:rPr lang="en-SG" b="1" dirty="0"/>
                        <a:t>Spectrum &amp; Orbital Slots</a:t>
                      </a:r>
                    </a:p>
                  </a:txBody>
                  <a:tcPr/>
                </a:tc>
                <a:tc>
                  <a:txBody>
                    <a:bodyPr/>
                    <a:lstStyle/>
                    <a:p>
                      <a:pPr algn="ctr"/>
                      <a:r>
                        <a:rPr lang="en-SG" b="1" dirty="0"/>
                        <a:t>Approvals for Transfer</a:t>
                      </a:r>
                    </a:p>
                  </a:txBody>
                  <a:tcPr/>
                </a:tc>
                <a:extLst>
                  <a:ext uri="{0D108BD9-81ED-4DB2-BD59-A6C34878D82A}">
                    <a16:rowId xmlns:a16="http://schemas.microsoft.com/office/drawing/2014/main" val="1770869004"/>
                  </a:ext>
                </a:extLst>
              </a:tr>
              <a:tr h="370840">
                <a:tc>
                  <a:txBody>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States (per OST Art. VI) must authorise &amp; supervise private missions</a:t>
                      </a:r>
                    </a:p>
                    <a:p>
                      <a:pPr marL="285750" indent="-285750">
                        <a:buFont typeface="Arial" panose="020B0604020202020204" pitchFamily="34" charset="0"/>
                        <a:buChar char="•"/>
                      </a:pPr>
                      <a:r>
                        <a:rPr lang="en-GB" dirty="0"/>
                        <a:t>Launch, operation, spectrum, and orbital slot licences required</a:t>
                      </a:r>
                    </a:p>
                    <a:p>
                      <a:pPr marL="285750" indent="-285750">
                        <a:buFont typeface="Arial" panose="020B0604020202020204" pitchFamily="34" charset="0"/>
                        <a:buChar char="•"/>
                      </a:pPr>
                      <a:r>
                        <a:rPr lang="en-GB" dirty="0"/>
                        <a:t>Often non-transferable → new owner must reapply</a:t>
                      </a:r>
                    </a:p>
                    <a:p>
                      <a:endParaRPr lang="en-SG" dirty="0"/>
                    </a:p>
                  </a:txBody>
                  <a:tcPr>
                    <a:solidFill>
                      <a:schemeClr val="tx2">
                        <a:lumMod val="10000"/>
                        <a:lumOff val="90000"/>
                      </a:schemeClr>
                    </a:solidFill>
                  </a:tcPr>
                </a:tc>
                <a:tc>
                  <a:txBody>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ITU coordinates frequencies &amp; orbital positions globally</a:t>
                      </a:r>
                    </a:p>
                    <a:p>
                      <a:pPr marL="285750" indent="-285750">
                        <a:buFont typeface="Arial" panose="020B0604020202020204" pitchFamily="34" charset="0"/>
                        <a:buChar char="•"/>
                      </a:pPr>
                      <a:r>
                        <a:rPr lang="en-GB" b="1" dirty="0"/>
                        <a:t>No property rights</a:t>
                      </a:r>
                      <a:r>
                        <a:rPr lang="en-GB" dirty="0"/>
                        <a:t> in spectrum or slots</a:t>
                      </a:r>
                    </a:p>
                    <a:p>
                      <a:pPr marL="285750" indent="-285750">
                        <a:buFont typeface="Arial" panose="020B0604020202020204" pitchFamily="34" charset="0"/>
                        <a:buChar char="•"/>
                      </a:pPr>
                      <a:r>
                        <a:rPr lang="en-GB" dirty="0"/>
                        <a:t>Without valid slot + frequency, satellite has no commercial use</a:t>
                      </a:r>
                    </a:p>
                    <a:p>
                      <a:endParaRPr lang="en-SG" dirty="0"/>
                    </a:p>
                  </a:txBody>
                  <a:tcPr>
                    <a:solidFill>
                      <a:schemeClr val="tx2">
                        <a:lumMod val="10000"/>
                        <a:lumOff val="90000"/>
                      </a:schemeClr>
                    </a:solidFill>
                  </a:tcPr>
                </a:tc>
                <a:tc>
                  <a:txBody>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Many regimes require regulator consent for asset transfers</a:t>
                      </a:r>
                    </a:p>
                    <a:p>
                      <a:pPr marL="285750" indent="-285750">
                        <a:buFont typeface="Arial" panose="020B0604020202020204" pitchFamily="34" charset="0"/>
                        <a:buChar char="•"/>
                      </a:pPr>
                      <a:r>
                        <a:rPr lang="en-GB" dirty="0"/>
                        <a:t>Example: Hong Kong law forbids granting security interest without consent</a:t>
                      </a:r>
                    </a:p>
                    <a:p>
                      <a:pPr marL="285750" indent="-285750">
                        <a:buFont typeface="Arial" panose="020B0604020202020204" pitchFamily="34" charset="0"/>
                        <a:buChar char="•"/>
                      </a:pPr>
                      <a:r>
                        <a:rPr lang="en-GB" dirty="0"/>
                        <a:t>Ensures oversight, but raises costs and uncertainty for financiers</a:t>
                      </a:r>
                      <a:endParaRPr lang="en-SG" dirty="0"/>
                    </a:p>
                  </a:txBody>
                  <a:tcPr>
                    <a:solidFill>
                      <a:schemeClr val="tx2">
                        <a:lumMod val="10000"/>
                        <a:lumOff val="90000"/>
                      </a:schemeClr>
                    </a:solidFill>
                  </a:tcPr>
                </a:tc>
                <a:extLst>
                  <a:ext uri="{0D108BD9-81ED-4DB2-BD59-A6C34878D82A}">
                    <a16:rowId xmlns:a16="http://schemas.microsoft.com/office/drawing/2014/main" val="1718354164"/>
                  </a:ext>
                </a:extLst>
              </a:tr>
            </a:tbl>
          </a:graphicData>
        </a:graphic>
      </p:graphicFrame>
      <p:grpSp>
        <p:nvGrpSpPr>
          <p:cNvPr id="14" name="Group 13">
            <a:extLst>
              <a:ext uri="{FF2B5EF4-FFF2-40B4-BE49-F238E27FC236}">
                <a16:creationId xmlns:a16="http://schemas.microsoft.com/office/drawing/2014/main" id="{B6982E5F-A716-A642-48CA-981F4202972B}"/>
              </a:ext>
            </a:extLst>
          </p:cNvPr>
          <p:cNvGrpSpPr/>
          <p:nvPr/>
        </p:nvGrpSpPr>
        <p:grpSpPr>
          <a:xfrm>
            <a:off x="1942776" y="992165"/>
            <a:ext cx="8039424" cy="914400"/>
            <a:chOff x="1942776" y="1296957"/>
            <a:chExt cx="8039424" cy="914400"/>
          </a:xfrm>
        </p:grpSpPr>
        <p:pic>
          <p:nvPicPr>
            <p:cNvPr id="5" name="Graphic 4" descr="Satellite dish with solid fill">
              <a:extLst>
                <a:ext uri="{FF2B5EF4-FFF2-40B4-BE49-F238E27FC236}">
                  <a16:creationId xmlns:a16="http://schemas.microsoft.com/office/drawing/2014/main" id="{E61F43B6-79ED-5EF1-892B-526B62B6B0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1499" y="1296957"/>
              <a:ext cx="914400" cy="914400"/>
            </a:xfrm>
            <a:prstGeom prst="rect">
              <a:avLst/>
            </a:prstGeom>
          </p:spPr>
        </p:pic>
        <p:pic>
          <p:nvPicPr>
            <p:cNvPr id="7" name="Graphic 6" descr="Contract with solid fill">
              <a:extLst>
                <a:ext uri="{FF2B5EF4-FFF2-40B4-BE49-F238E27FC236}">
                  <a16:creationId xmlns:a16="http://schemas.microsoft.com/office/drawing/2014/main" id="{F192449F-6664-45CA-D6CC-64097C0679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67800" y="1296957"/>
              <a:ext cx="914400" cy="914400"/>
            </a:xfrm>
            <a:prstGeom prst="rect">
              <a:avLst/>
            </a:prstGeom>
          </p:spPr>
        </p:pic>
        <p:pic>
          <p:nvPicPr>
            <p:cNvPr id="13" name="Graphic 12" descr="Court with solid fill">
              <a:extLst>
                <a:ext uri="{FF2B5EF4-FFF2-40B4-BE49-F238E27FC236}">
                  <a16:creationId xmlns:a16="http://schemas.microsoft.com/office/drawing/2014/main" id="{8100CD70-790E-10AB-0DA7-7D7A5884E2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42776" y="1296957"/>
              <a:ext cx="914400" cy="914400"/>
            </a:xfrm>
            <a:prstGeom prst="rect">
              <a:avLst/>
            </a:prstGeom>
          </p:spPr>
        </p:pic>
      </p:grpSp>
      <p:sp>
        <p:nvSpPr>
          <p:cNvPr id="8" name="TextBox 7">
            <a:extLst>
              <a:ext uri="{FF2B5EF4-FFF2-40B4-BE49-F238E27FC236}">
                <a16:creationId xmlns:a16="http://schemas.microsoft.com/office/drawing/2014/main" id="{9CC58BB3-6F48-3F20-9788-69EEC239BDAE}"/>
              </a:ext>
            </a:extLst>
          </p:cNvPr>
          <p:cNvSpPr txBox="1"/>
          <p:nvPr/>
        </p:nvSpPr>
        <p:spPr>
          <a:xfrm>
            <a:off x="192211" y="287676"/>
            <a:ext cx="9113177" cy="461665"/>
          </a:xfrm>
          <a:prstGeom prst="rect">
            <a:avLst/>
          </a:prstGeom>
          <a:noFill/>
        </p:spPr>
        <p:txBody>
          <a:bodyPr wrap="square" rtlCol="0">
            <a:spAutoFit/>
          </a:bodyPr>
          <a:lstStyle/>
          <a:p>
            <a:r>
              <a:rPr lang="en-GB" sz="2400" b="1" dirty="0"/>
              <a:t>Licensing Constraints &amp; International Obligations</a:t>
            </a:r>
            <a:endParaRPr lang="en-SG" sz="2400" b="1" dirty="0"/>
          </a:p>
        </p:txBody>
      </p:sp>
      <p:sp>
        <p:nvSpPr>
          <p:cNvPr id="16" name="TextBox 15">
            <a:extLst>
              <a:ext uri="{FF2B5EF4-FFF2-40B4-BE49-F238E27FC236}">
                <a16:creationId xmlns:a16="http://schemas.microsoft.com/office/drawing/2014/main" id="{ECCAE3E0-C055-9D1F-73F0-47BE3C72F813}"/>
              </a:ext>
            </a:extLst>
          </p:cNvPr>
          <p:cNvSpPr txBox="1"/>
          <p:nvPr/>
        </p:nvSpPr>
        <p:spPr>
          <a:xfrm>
            <a:off x="735723" y="5542669"/>
            <a:ext cx="10541877" cy="369332"/>
          </a:xfrm>
          <a:prstGeom prst="rect">
            <a:avLst/>
          </a:prstGeom>
          <a:solidFill>
            <a:schemeClr val="accent3">
              <a:lumMod val="20000"/>
              <a:lumOff val="80000"/>
            </a:schemeClr>
          </a:solidFill>
        </p:spPr>
        <p:txBody>
          <a:bodyPr wrap="square">
            <a:spAutoFit/>
          </a:bodyPr>
          <a:lstStyle/>
          <a:p>
            <a:pPr lvl="0" algn="ctr">
              <a:lnSpc>
                <a:spcPct val="100000"/>
              </a:lnSpc>
            </a:pPr>
            <a:r>
              <a:rPr lang="en-GB" b="1" i="1" dirty="0"/>
              <a:t>Licences are the real value-driver. Hardware alone cannot operate without regulatory approvals.</a:t>
            </a:r>
            <a:endParaRPr lang="en-SG" sz="1800" b="1" i="1" dirty="0"/>
          </a:p>
        </p:txBody>
      </p:sp>
    </p:spTree>
    <p:extLst>
      <p:ext uri="{BB962C8B-B14F-4D97-AF65-F5344CB8AC3E}">
        <p14:creationId xmlns:p14="http://schemas.microsoft.com/office/powerpoint/2010/main" val="369516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B0710F-695C-41FA-1C0E-4B827D8E85F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CA09FE-834B-3913-D03B-BC527880C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221D5CA-4404-5701-44E4-6AD5344D7524}"/>
              </a:ext>
            </a:extLst>
          </p:cNvPr>
          <p:cNvSpPr txBox="1"/>
          <p:nvPr/>
        </p:nvSpPr>
        <p:spPr>
          <a:xfrm>
            <a:off x="192211" y="287676"/>
            <a:ext cx="9113177" cy="461665"/>
          </a:xfrm>
          <a:prstGeom prst="rect">
            <a:avLst/>
          </a:prstGeom>
          <a:noFill/>
        </p:spPr>
        <p:txBody>
          <a:bodyPr wrap="square" rtlCol="0">
            <a:spAutoFit/>
          </a:bodyPr>
          <a:lstStyle/>
          <a:p>
            <a:r>
              <a:rPr lang="en-GB" sz="2400" b="1" dirty="0"/>
              <a:t>Liability and Risk Management in Transfers</a:t>
            </a:r>
            <a:endParaRPr lang="en-SG" sz="2400" b="1" dirty="0"/>
          </a:p>
        </p:txBody>
      </p:sp>
      <p:sp>
        <p:nvSpPr>
          <p:cNvPr id="5" name="Slide Number Placeholder 4">
            <a:extLst>
              <a:ext uri="{FF2B5EF4-FFF2-40B4-BE49-F238E27FC236}">
                <a16:creationId xmlns:a16="http://schemas.microsoft.com/office/drawing/2014/main" id="{B519480A-D890-567C-95AB-D12C232FBE18}"/>
              </a:ext>
            </a:extLst>
          </p:cNvPr>
          <p:cNvSpPr>
            <a:spLocks noGrp="1"/>
          </p:cNvSpPr>
          <p:nvPr>
            <p:ph type="sldNum" sz="quarter" idx="12"/>
          </p:nvPr>
        </p:nvSpPr>
        <p:spPr/>
        <p:txBody>
          <a:bodyPr/>
          <a:lstStyle/>
          <a:p>
            <a:fld id="{6A3598EF-27A5-4A7D-A42E-E55FA395823B}" type="slidenum">
              <a:rPr lang="en-SG" smtClean="0"/>
              <a:t>5</a:t>
            </a:fld>
            <a:endParaRPr lang="en-SG"/>
          </a:p>
        </p:txBody>
      </p:sp>
      <p:graphicFrame>
        <p:nvGraphicFramePr>
          <p:cNvPr id="3" name="TextBox 2">
            <a:extLst>
              <a:ext uri="{FF2B5EF4-FFF2-40B4-BE49-F238E27FC236}">
                <a16:creationId xmlns:a16="http://schemas.microsoft.com/office/drawing/2014/main" id="{C7009FE5-0FD3-22C1-7FF2-349622AE4D62}"/>
              </a:ext>
            </a:extLst>
          </p:cNvPr>
          <p:cNvGraphicFramePr/>
          <p:nvPr>
            <p:extLst>
              <p:ext uri="{D42A27DB-BD31-4B8C-83A1-F6EECF244321}">
                <p14:modId xmlns:p14="http://schemas.microsoft.com/office/powerpoint/2010/main" val="3993228281"/>
              </p:ext>
            </p:extLst>
          </p:nvPr>
        </p:nvGraphicFramePr>
        <p:xfrm>
          <a:off x="838200" y="0"/>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921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CA2D2F-C896-D867-7974-0C3A18658AC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430D32-5FDD-C27F-34F1-6CDEEF4D5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60EB28-3720-B2CC-4A65-BC7601C24C5E}"/>
              </a:ext>
            </a:extLst>
          </p:cNvPr>
          <p:cNvSpPr txBox="1"/>
          <p:nvPr/>
        </p:nvSpPr>
        <p:spPr>
          <a:xfrm>
            <a:off x="192211" y="287676"/>
            <a:ext cx="9113177" cy="461665"/>
          </a:xfrm>
          <a:prstGeom prst="rect">
            <a:avLst/>
          </a:prstGeom>
          <a:noFill/>
        </p:spPr>
        <p:txBody>
          <a:bodyPr wrap="square" rtlCol="0">
            <a:spAutoFit/>
          </a:bodyPr>
          <a:lstStyle/>
          <a:p>
            <a:r>
              <a:rPr lang="en-GB" sz="2400" b="1" dirty="0"/>
              <a:t>Role of Secured Transactions Law in Space Finance</a:t>
            </a:r>
            <a:endParaRPr lang="en-SG" sz="2400" b="1" dirty="0"/>
          </a:p>
        </p:txBody>
      </p:sp>
      <p:sp>
        <p:nvSpPr>
          <p:cNvPr id="6" name="Slide Number Placeholder 5">
            <a:extLst>
              <a:ext uri="{FF2B5EF4-FFF2-40B4-BE49-F238E27FC236}">
                <a16:creationId xmlns:a16="http://schemas.microsoft.com/office/drawing/2014/main" id="{EEDE4061-14A4-0A18-4EC5-FEB8EBBC0D62}"/>
              </a:ext>
            </a:extLst>
          </p:cNvPr>
          <p:cNvSpPr>
            <a:spLocks noGrp="1"/>
          </p:cNvSpPr>
          <p:nvPr>
            <p:ph type="sldNum" sz="quarter" idx="12"/>
          </p:nvPr>
        </p:nvSpPr>
        <p:spPr/>
        <p:txBody>
          <a:bodyPr/>
          <a:lstStyle/>
          <a:p>
            <a:fld id="{6A3598EF-27A5-4A7D-A42E-E55FA395823B}" type="slidenum">
              <a:rPr lang="en-SG" smtClean="0"/>
              <a:t>6</a:t>
            </a:fld>
            <a:endParaRPr lang="en-SG"/>
          </a:p>
        </p:txBody>
      </p:sp>
      <p:graphicFrame>
        <p:nvGraphicFramePr>
          <p:cNvPr id="2" name="Table 1">
            <a:extLst>
              <a:ext uri="{FF2B5EF4-FFF2-40B4-BE49-F238E27FC236}">
                <a16:creationId xmlns:a16="http://schemas.microsoft.com/office/drawing/2014/main" id="{F576FB16-4B2A-D833-73BD-549DF9581B9A}"/>
              </a:ext>
            </a:extLst>
          </p:cNvPr>
          <p:cNvGraphicFramePr>
            <a:graphicFrameLocks noGrp="1"/>
          </p:cNvGraphicFramePr>
          <p:nvPr>
            <p:extLst>
              <p:ext uri="{D42A27DB-BD31-4B8C-83A1-F6EECF244321}">
                <p14:modId xmlns:p14="http://schemas.microsoft.com/office/powerpoint/2010/main" val="1463024299"/>
              </p:ext>
            </p:extLst>
          </p:nvPr>
        </p:nvGraphicFramePr>
        <p:xfrm>
          <a:off x="1950191" y="892225"/>
          <a:ext cx="9591833" cy="5486400"/>
        </p:xfrm>
        <a:graphic>
          <a:graphicData uri="http://schemas.openxmlformats.org/drawingml/2006/table">
            <a:tbl>
              <a:tblPr firstRow="1" bandRow="1">
                <a:tableStyleId>{5940675A-B579-460E-94D1-54222C63F5DA}</a:tableStyleId>
              </a:tblPr>
              <a:tblGrid>
                <a:gridCol w="2098523">
                  <a:extLst>
                    <a:ext uri="{9D8B030D-6E8A-4147-A177-3AD203B41FA5}">
                      <a16:colId xmlns:a16="http://schemas.microsoft.com/office/drawing/2014/main" val="2832708728"/>
                    </a:ext>
                  </a:extLst>
                </a:gridCol>
                <a:gridCol w="7493310">
                  <a:extLst>
                    <a:ext uri="{9D8B030D-6E8A-4147-A177-3AD203B41FA5}">
                      <a16:colId xmlns:a16="http://schemas.microsoft.com/office/drawing/2014/main" val="80774861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2000" b="1" dirty="0"/>
                        <a:t>What is Secured Transactions Law?</a:t>
                      </a:r>
                      <a:r>
                        <a:rPr lang="en-SG" sz="2000" dirty="0"/>
                        <a:t> </a:t>
                      </a:r>
                    </a:p>
                  </a:txBody>
                  <a:tcPr>
                    <a:lnL w="12700" cap="flat" cmpd="sng" algn="ctr">
                      <a:noFill/>
                      <a:prstDash val="solid"/>
                      <a:round/>
                      <a:headEnd type="none" w="med" len="med"/>
                      <a:tailEnd type="none" w="med" len="med"/>
                    </a:lnL>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t>It governs the use of assets as </a:t>
                      </a:r>
                      <a:r>
                        <a:rPr lang="en-SG" sz="1800" b="1" dirty="0"/>
                        <a:t>collateral</a:t>
                      </a:r>
                      <a:r>
                        <a:rPr lang="en-SG" sz="1800" dirty="0"/>
                        <a:t> for credit. By creating and enforcing security interests in movable property, it lets lenders repossess or claim value from the asset if a debtor defaults. In industries with high-value mobile assets (aircraft, ships, etc.), this is a cornerstone of financing.</a:t>
                      </a:r>
                      <a:endParaRPr lang="en-US" sz="1800" dirty="0"/>
                    </a:p>
                  </a:txBody>
                  <a:tcPr>
                    <a:solidFill>
                      <a:schemeClr val="bg2">
                        <a:lumMod val="90000"/>
                      </a:schemeClr>
                    </a:solidFill>
                  </a:tcPr>
                </a:tc>
                <a:extLst>
                  <a:ext uri="{0D108BD9-81ED-4DB2-BD59-A6C34878D82A}">
                    <a16:rowId xmlns:a16="http://schemas.microsoft.com/office/drawing/2014/main" val="292943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2000" b="1" dirty="0"/>
                        <a:t>Application to Satellites:</a:t>
                      </a:r>
                      <a:endParaRPr lang="en-SG" sz="2000" dirty="0"/>
                    </a:p>
                  </a:txBody>
                  <a:tcPr>
                    <a:lnL w="12700" cap="flat" cmpd="sng" algn="ctr">
                      <a:noFill/>
                      <a:prstDash val="solid"/>
                      <a:round/>
                      <a:headEnd type="none" w="med" len="med"/>
                      <a:tailEnd type="none" w="med" len="med"/>
                    </a:lnL>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t>Secured financing for satellites means a lender accepts the spacecraft itself as collateral for a loan. This can lower the cost of capital and increase credit availability for space companies. The ability to give security directly impacts the cost and availability of credit. For </a:t>
                      </a:r>
                      <a:r>
                        <a:rPr lang="en-SG" sz="1800" dirty="0" err="1"/>
                        <a:t>NewSpace</a:t>
                      </a:r>
                      <a:r>
                        <a:rPr lang="en-SG" sz="1800" dirty="0"/>
                        <a:t> startups with few tangible assets beyond their satellites, using those satellites to secure loans may be the </a:t>
                      </a:r>
                      <a:r>
                        <a:rPr lang="en-SG" sz="1800" b="1" dirty="0"/>
                        <a:t>only</a:t>
                      </a:r>
                      <a:r>
                        <a:rPr lang="en-SG" sz="1800" dirty="0"/>
                        <a:t> way to raise non-dilutive financing.</a:t>
                      </a:r>
                      <a:endParaRPr lang="en-US" sz="1800" i="0" dirty="0"/>
                    </a:p>
                  </a:txBody>
                  <a:tcPr>
                    <a:solidFill>
                      <a:schemeClr val="tx2">
                        <a:lumMod val="10000"/>
                        <a:lumOff val="90000"/>
                      </a:schemeClr>
                    </a:solidFill>
                  </a:tcPr>
                </a:tc>
                <a:extLst>
                  <a:ext uri="{0D108BD9-81ED-4DB2-BD59-A6C34878D82A}">
                    <a16:rowId xmlns:a16="http://schemas.microsoft.com/office/drawing/2014/main" val="35611197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2000" b="1" dirty="0"/>
                        <a:t>Challenges:</a:t>
                      </a:r>
                      <a:r>
                        <a:rPr lang="en-SG" sz="2000" dirty="0"/>
                        <a:t> </a:t>
                      </a:r>
                    </a:p>
                  </a:txBody>
                  <a:tcP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t>Without a clear legal regime, lenders historically viewed satellite liens as “illusory” – the asset was hard to reach or resell, making the security interest of dubious value. Thus, space financing defaulted to project finance (relying on long-term service contracts rather than the asset). Modern secured transactions law aims to change that by providing certainty and priority in interests even for orbiting assets, thereby giving lenders confidence that they can enforce rights </a:t>
                      </a:r>
                      <a:r>
                        <a:rPr lang="en-SG" sz="1800" b="1" dirty="0"/>
                        <a:t>or</a:t>
                      </a:r>
                      <a:r>
                        <a:rPr lang="en-SG" sz="1800" dirty="0"/>
                        <a:t> recover value (e.g. through insurance or sale) if needed.</a:t>
                      </a:r>
                      <a:endParaRPr lang="en-US" sz="1800" dirty="0"/>
                    </a:p>
                  </a:txBody>
                  <a:tcPr>
                    <a:solidFill>
                      <a:schemeClr val="accent3">
                        <a:lumMod val="20000"/>
                        <a:lumOff val="80000"/>
                      </a:schemeClr>
                    </a:solidFill>
                  </a:tcPr>
                </a:tc>
                <a:extLst>
                  <a:ext uri="{0D108BD9-81ED-4DB2-BD59-A6C34878D82A}">
                    <a16:rowId xmlns:a16="http://schemas.microsoft.com/office/drawing/2014/main" val="3097895000"/>
                  </a:ext>
                </a:extLst>
              </a:tr>
            </a:tbl>
          </a:graphicData>
        </a:graphic>
      </p:graphicFrame>
      <p:sp>
        <p:nvSpPr>
          <p:cNvPr id="3" name="Rectangle 2" descr="Bank">
            <a:extLst>
              <a:ext uri="{FF2B5EF4-FFF2-40B4-BE49-F238E27FC236}">
                <a16:creationId xmlns:a16="http://schemas.microsoft.com/office/drawing/2014/main" id="{7DED9A1A-FF3F-A01B-5EB6-7ADE7DB95B21}"/>
              </a:ext>
            </a:extLst>
          </p:cNvPr>
          <p:cNvSpPr/>
          <p:nvPr/>
        </p:nvSpPr>
        <p:spPr>
          <a:xfrm>
            <a:off x="649556" y="1117975"/>
            <a:ext cx="781514" cy="78075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SG"/>
          </a:p>
        </p:txBody>
      </p:sp>
      <p:sp>
        <p:nvSpPr>
          <p:cNvPr id="4" name="Rectangle 3" descr="Satellite">
            <a:extLst>
              <a:ext uri="{FF2B5EF4-FFF2-40B4-BE49-F238E27FC236}">
                <a16:creationId xmlns:a16="http://schemas.microsoft.com/office/drawing/2014/main" id="{2819A12D-62B2-5877-40A5-F1D6FA964D3D}"/>
              </a:ext>
            </a:extLst>
          </p:cNvPr>
          <p:cNvSpPr/>
          <p:nvPr/>
        </p:nvSpPr>
        <p:spPr>
          <a:xfrm>
            <a:off x="649556" y="2926201"/>
            <a:ext cx="781514" cy="78075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SG"/>
          </a:p>
        </p:txBody>
      </p:sp>
      <p:sp>
        <p:nvSpPr>
          <p:cNvPr id="7" name="Rectangle 6" descr="Puzzle with solid fill">
            <a:extLst>
              <a:ext uri="{FF2B5EF4-FFF2-40B4-BE49-F238E27FC236}">
                <a16:creationId xmlns:a16="http://schemas.microsoft.com/office/drawing/2014/main" id="{76798930-3074-DD5F-E266-49E720DF38CA}"/>
              </a:ext>
            </a:extLst>
          </p:cNvPr>
          <p:cNvSpPr/>
          <p:nvPr/>
        </p:nvSpPr>
        <p:spPr>
          <a:xfrm>
            <a:off x="649556" y="4856337"/>
            <a:ext cx="781514" cy="780751"/>
          </a:xfrm>
          <a:prstGeom prst="rect">
            <a:avLst/>
          </a:prstGeom>
          <a:blipFill>
            <a:blip r:embed="rId6">
              <a:extLst>
                <a:ext uri="{96DAC541-7B7A-43D3-8B79-37D633B846F1}">
                  <asvg:svgBlip xmlns:asvg="http://schemas.microsoft.com/office/drawing/2016/SVG/main" r:embed="rId7"/>
                </a:ext>
              </a:extLst>
            </a:blip>
            <a:srcRect/>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SG"/>
          </a:p>
        </p:txBody>
      </p:sp>
    </p:spTree>
    <p:extLst>
      <p:ext uri="{BB962C8B-B14F-4D97-AF65-F5344CB8AC3E}">
        <p14:creationId xmlns:p14="http://schemas.microsoft.com/office/powerpoint/2010/main" val="83908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7D6DD0-1096-3A7C-1124-2EC999DF94B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59121F-1B4F-2F3A-85BE-DF8D35EC7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69AA888-10EA-BC89-59B5-6F2EB5F0A40E}"/>
              </a:ext>
            </a:extLst>
          </p:cNvPr>
          <p:cNvSpPr txBox="1"/>
          <p:nvPr/>
        </p:nvSpPr>
        <p:spPr>
          <a:xfrm>
            <a:off x="192211" y="287676"/>
            <a:ext cx="9113177" cy="461665"/>
          </a:xfrm>
          <a:prstGeom prst="rect">
            <a:avLst/>
          </a:prstGeom>
          <a:noFill/>
        </p:spPr>
        <p:txBody>
          <a:bodyPr wrap="square" rtlCol="0">
            <a:spAutoFit/>
          </a:bodyPr>
          <a:lstStyle/>
          <a:p>
            <a:r>
              <a:rPr lang="en-GB" sz="2400" b="1" dirty="0"/>
              <a:t>The Space Protocol to the Cape Town Convention</a:t>
            </a:r>
            <a:endParaRPr lang="en-SG" sz="2400" b="1" dirty="0"/>
          </a:p>
        </p:txBody>
      </p:sp>
      <p:sp>
        <p:nvSpPr>
          <p:cNvPr id="6" name="Slide Number Placeholder 5">
            <a:extLst>
              <a:ext uri="{FF2B5EF4-FFF2-40B4-BE49-F238E27FC236}">
                <a16:creationId xmlns:a16="http://schemas.microsoft.com/office/drawing/2014/main" id="{784BFE02-121C-ADB3-D1BF-261E8DF66174}"/>
              </a:ext>
            </a:extLst>
          </p:cNvPr>
          <p:cNvSpPr>
            <a:spLocks noGrp="1"/>
          </p:cNvSpPr>
          <p:nvPr>
            <p:ph type="sldNum" sz="quarter" idx="12"/>
          </p:nvPr>
        </p:nvSpPr>
        <p:spPr/>
        <p:txBody>
          <a:bodyPr/>
          <a:lstStyle/>
          <a:p>
            <a:fld id="{6A3598EF-27A5-4A7D-A42E-E55FA395823B}" type="slidenum">
              <a:rPr lang="en-SG" smtClean="0"/>
              <a:t>7</a:t>
            </a:fld>
            <a:endParaRPr lang="en-SG"/>
          </a:p>
        </p:txBody>
      </p:sp>
      <p:pic>
        <p:nvPicPr>
          <p:cNvPr id="8" name="Picture 7">
            <a:extLst>
              <a:ext uri="{FF2B5EF4-FFF2-40B4-BE49-F238E27FC236}">
                <a16:creationId xmlns:a16="http://schemas.microsoft.com/office/drawing/2014/main" id="{9DB3B1AD-43C3-952D-BF2B-1E40738724AF}"/>
              </a:ext>
            </a:extLst>
          </p:cNvPr>
          <p:cNvPicPr>
            <a:picLocks noChangeAspect="1"/>
          </p:cNvPicPr>
          <p:nvPr/>
        </p:nvPicPr>
        <p:blipFill>
          <a:blip r:embed="rId3"/>
          <a:stretch>
            <a:fillRect/>
          </a:stretch>
        </p:blipFill>
        <p:spPr>
          <a:xfrm>
            <a:off x="5663908" y="1706450"/>
            <a:ext cx="6525044" cy="3653825"/>
          </a:xfrm>
          <a:prstGeom prst="rect">
            <a:avLst/>
          </a:prstGeom>
        </p:spPr>
      </p:pic>
      <p:graphicFrame>
        <p:nvGraphicFramePr>
          <p:cNvPr id="5" name="Table 4">
            <a:extLst>
              <a:ext uri="{FF2B5EF4-FFF2-40B4-BE49-F238E27FC236}">
                <a16:creationId xmlns:a16="http://schemas.microsoft.com/office/drawing/2014/main" id="{A0AE0E30-A2B4-3702-5D7B-5C5A97E5A142}"/>
              </a:ext>
            </a:extLst>
          </p:cNvPr>
          <p:cNvGraphicFramePr>
            <a:graphicFrameLocks noGrp="1"/>
          </p:cNvGraphicFramePr>
          <p:nvPr>
            <p:extLst>
              <p:ext uri="{D42A27DB-BD31-4B8C-83A1-F6EECF244321}">
                <p14:modId xmlns:p14="http://schemas.microsoft.com/office/powerpoint/2010/main" val="2403925905"/>
              </p:ext>
            </p:extLst>
          </p:nvPr>
        </p:nvGraphicFramePr>
        <p:xfrm>
          <a:off x="293416" y="867936"/>
          <a:ext cx="5623908" cy="5288280"/>
        </p:xfrm>
        <a:graphic>
          <a:graphicData uri="http://schemas.openxmlformats.org/drawingml/2006/table">
            <a:tbl>
              <a:tblPr firstRow="1" bandRow="1">
                <a:tableStyleId>{5C22544A-7EE6-4342-B048-85BDC9FD1C3A}</a:tableStyleId>
              </a:tblPr>
              <a:tblGrid>
                <a:gridCol w="5623908">
                  <a:extLst>
                    <a:ext uri="{9D8B030D-6E8A-4147-A177-3AD203B41FA5}">
                      <a16:colId xmlns:a16="http://schemas.microsoft.com/office/drawing/2014/main" val="373061782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600" b="1" dirty="0">
                          <a:solidFill>
                            <a:schemeClr val="tx1"/>
                          </a:solidFill>
                        </a:rPr>
                        <a:t>International Framework</a:t>
                      </a:r>
                      <a:endParaRPr lang="en-SG" sz="1600" dirty="0">
                        <a:solidFill>
                          <a:schemeClr val="tx1"/>
                        </a:solidFill>
                      </a:endParaRPr>
                    </a:p>
                  </a:txBody>
                  <a:tcPr>
                    <a:solidFill>
                      <a:schemeClr val="bg2">
                        <a:lumMod val="90000"/>
                      </a:schemeClr>
                    </a:solidFill>
                  </a:tcPr>
                </a:tc>
                <a:extLst>
                  <a:ext uri="{0D108BD9-81ED-4DB2-BD59-A6C34878D82A}">
                    <a16:rowId xmlns:a16="http://schemas.microsoft.com/office/drawing/2014/main" val="3332007241"/>
                  </a:ext>
                </a:extLst>
              </a:tr>
              <a:tr h="370840">
                <a:tc>
                  <a:txBody>
                    <a:bodyPr/>
                    <a:lstStyle/>
                    <a:p>
                      <a:pPr marL="285750" indent="-285750">
                        <a:buFont typeface="Arial" panose="020B0604020202020204" pitchFamily="34" charset="0"/>
                        <a:buChar char="•"/>
                      </a:pPr>
                      <a:r>
                        <a:rPr lang="en-GB" sz="1600" dirty="0"/>
                        <a:t>UNIDROIT treaty (Berlin, 2012) extending Cape Town Convention to space assets</a:t>
                      </a:r>
                    </a:p>
                    <a:p>
                      <a:pPr marL="285750" indent="-285750">
                        <a:buFont typeface="Arial" panose="020B0604020202020204" pitchFamily="34" charset="0"/>
                        <a:buChar char="•"/>
                      </a:pPr>
                      <a:r>
                        <a:rPr lang="en-GB" sz="1600" dirty="0"/>
                        <a:t>Builds on success of Cape Town: </a:t>
                      </a:r>
                      <a:r>
                        <a:rPr lang="en-GB" sz="1600" b="1" dirty="0"/>
                        <a:t>90 Contracting States</a:t>
                      </a:r>
                      <a:r>
                        <a:rPr lang="en-GB" sz="1600" dirty="0"/>
                        <a:t> for Convention and Aircraft Protocol. Protocols also exist for Rail, and Mining, Agriculture and Construction sectors</a:t>
                      </a:r>
                    </a:p>
                  </a:txBody>
                  <a:tcPr>
                    <a:solidFill>
                      <a:schemeClr val="tx2">
                        <a:lumMod val="10000"/>
                        <a:lumOff val="90000"/>
                      </a:schemeClr>
                    </a:solidFill>
                  </a:tcPr>
                </a:tc>
                <a:extLst>
                  <a:ext uri="{0D108BD9-81ED-4DB2-BD59-A6C34878D82A}">
                    <a16:rowId xmlns:a16="http://schemas.microsoft.com/office/drawing/2014/main" val="30094664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600" b="1" dirty="0"/>
                        <a:t>Key Features</a:t>
                      </a:r>
                      <a:endParaRPr lang="en-SG" sz="1600" dirty="0"/>
                    </a:p>
                  </a:txBody>
                  <a:tcPr>
                    <a:solidFill>
                      <a:schemeClr val="bg2">
                        <a:lumMod val="90000"/>
                      </a:schemeClr>
                    </a:solidFill>
                  </a:tcPr>
                </a:tc>
                <a:extLst>
                  <a:ext uri="{0D108BD9-81ED-4DB2-BD59-A6C34878D82A}">
                    <a16:rowId xmlns:a16="http://schemas.microsoft.com/office/drawing/2014/main" val="1000773170"/>
                  </a:ext>
                </a:extLst>
              </a:tr>
              <a:tr h="370840">
                <a:tc>
                  <a:txBody>
                    <a:bodyPr/>
                    <a:lstStyle/>
                    <a:p>
                      <a:pPr marL="285750" indent="-285750">
                        <a:buFont typeface="Arial" panose="020B0604020202020204" pitchFamily="34" charset="0"/>
                        <a:buChar char="•"/>
                      </a:pPr>
                      <a:r>
                        <a:rPr lang="en-GB" sz="1600" b="1" dirty="0"/>
                        <a:t>International registry</a:t>
                      </a:r>
                      <a:r>
                        <a:rPr lang="en-GB" sz="1600" dirty="0"/>
                        <a:t> for space assets (uniform global recognition)</a:t>
                      </a:r>
                    </a:p>
                    <a:p>
                      <a:pPr marL="285750" indent="-285750">
                        <a:buFont typeface="Arial" panose="020B0604020202020204" pitchFamily="34" charset="0"/>
                        <a:buChar char="•"/>
                      </a:pPr>
                      <a:r>
                        <a:rPr lang="en-GB" sz="1600" dirty="0"/>
                        <a:t>Creates an </a:t>
                      </a:r>
                      <a:r>
                        <a:rPr lang="en-GB" sz="1600" b="1" dirty="0"/>
                        <a:t>“international interest”</a:t>
                      </a:r>
                      <a:r>
                        <a:rPr lang="en-GB" sz="1600" dirty="0"/>
                        <a:t> via security agreements, leases, or title reservations</a:t>
                      </a:r>
                    </a:p>
                    <a:p>
                      <a:pPr marL="285750" indent="-285750">
                        <a:buFont typeface="Arial" panose="020B0604020202020204" pitchFamily="34" charset="0"/>
                        <a:buChar char="•"/>
                      </a:pPr>
                      <a:r>
                        <a:rPr lang="en-GB" sz="1600" b="1" dirty="0"/>
                        <a:t>First-to-register</a:t>
                      </a:r>
                      <a:r>
                        <a:rPr lang="en-GB" sz="1600" dirty="0"/>
                        <a:t> priority rule → predictability for creditors</a:t>
                      </a:r>
                    </a:p>
                    <a:p>
                      <a:pPr marL="285750" indent="-285750">
                        <a:buFont typeface="Arial" panose="020B0604020202020204" pitchFamily="34" charset="0"/>
                        <a:buChar char="•"/>
                      </a:pPr>
                      <a:r>
                        <a:rPr lang="en-GB" sz="1600" dirty="0"/>
                        <a:t>Enforcement via TT&amp;C escrow arrangements (functional control)</a:t>
                      </a:r>
                    </a:p>
                  </a:txBody>
                  <a:tcPr>
                    <a:solidFill>
                      <a:schemeClr val="tx2">
                        <a:lumMod val="10000"/>
                        <a:lumOff val="90000"/>
                      </a:schemeClr>
                    </a:solidFill>
                  </a:tcPr>
                </a:tc>
                <a:extLst>
                  <a:ext uri="{0D108BD9-81ED-4DB2-BD59-A6C34878D82A}">
                    <a16:rowId xmlns:a16="http://schemas.microsoft.com/office/drawing/2014/main" val="40695090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600" b="1" dirty="0"/>
                        <a:t>Safeguards &amp; Status</a:t>
                      </a:r>
                      <a:endParaRPr lang="en-SG" sz="1600" dirty="0"/>
                    </a:p>
                  </a:txBody>
                  <a:tcPr>
                    <a:solidFill>
                      <a:schemeClr val="bg2">
                        <a:lumMod val="90000"/>
                      </a:schemeClr>
                    </a:solidFill>
                  </a:tcPr>
                </a:tc>
                <a:extLst>
                  <a:ext uri="{0D108BD9-81ED-4DB2-BD59-A6C34878D82A}">
                    <a16:rowId xmlns:a16="http://schemas.microsoft.com/office/drawing/2014/main" val="3113904084"/>
                  </a:ext>
                </a:extLst>
              </a:tr>
              <a:tr h="370840">
                <a:tc>
                  <a:txBody>
                    <a:bodyPr/>
                    <a:lstStyle/>
                    <a:p>
                      <a:pPr marL="285750" indent="-285750">
                        <a:buFont typeface="Arial" panose="020B0604020202020204" pitchFamily="34" charset="0"/>
                        <a:buChar char="•"/>
                      </a:pPr>
                      <a:r>
                        <a:rPr lang="en-GB" sz="1600" dirty="0"/>
                        <a:t>Includes </a:t>
                      </a:r>
                      <a:r>
                        <a:rPr lang="en-GB" sz="1600" b="1" dirty="0"/>
                        <a:t>Public Service exception</a:t>
                      </a:r>
                      <a:r>
                        <a:rPr lang="en-GB" sz="1600" dirty="0"/>
                        <a:t> (protects vital services)</a:t>
                      </a:r>
                    </a:p>
                    <a:p>
                      <a:pPr marL="285750" indent="-285750">
                        <a:buFont typeface="Arial" panose="020B0604020202020204" pitchFamily="34" charset="0"/>
                        <a:buChar char="•"/>
                      </a:pPr>
                      <a:r>
                        <a:rPr lang="en-GB" sz="1600" dirty="0"/>
                        <a:t>Not yet in force (needs more ratifications)</a:t>
                      </a:r>
                    </a:p>
                    <a:p>
                      <a:pPr marL="285750" indent="-285750">
                        <a:buFont typeface="Arial" panose="020B0604020202020204" pitchFamily="34" charset="0"/>
                        <a:buChar char="•"/>
                      </a:pPr>
                      <a:r>
                        <a:rPr lang="en-GB" sz="1600" dirty="0"/>
                        <a:t>If adopted: clarifies title, lowers financing costs, enables secondary market</a:t>
                      </a:r>
                    </a:p>
                  </a:txBody>
                  <a:tcPr>
                    <a:solidFill>
                      <a:schemeClr val="tx2">
                        <a:lumMod val="10000"/>
                        <a:lumOff val="90000"/>
                      </a:schemeClr>
                    </a:solidFill>
                  </a:tcPr>
                </a:tc>
                <a:extLst>
                  <a:ext uri="{0D108BD9-81ED-4DB2-BD59-A6C34878D82A}">
                    <a16:rowId xmlns:a16="http://schemas.microsoft.com/office/drawing/2014/main" val="363632012"/>
                  </a:ext>
                </a:extLst>
              </a:tr>
            </a:tbl>
          </a:graphicData>
        </a:graphic>
      </p:graphicFrame>
    </p:spTree>
    <p:extLst>
      <p:ext uri="{BB962C8B-B14F-4D97-AF65-F5344CB8AC3E}">
        <p14:creationId xmlns:p14="http://schemas.microsoft.com/office/powerpoint/2010/main" val="57162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5C4B27-E168-7B44-0232-5E4DE9BC501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E58A05-CB69-C44B-3827-8788DE5D3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A9FCE17-1170-91D7-FA78-F57ED94B4717}"/>
              </a:ext>
            </a:extLst>
          </p:cNvPr>
          <p:cNvSpPr txBox="1"/>
          <p:nvPr/>
        </p:nvSpPr>
        <p:spPr>
          <a:xfrm>
            <a:off x="192211" y="287676"/>
            <a:ext cx="11828553" cy="461665"/>
          </a:xfrm>
          <a:prstGeom prst="rect">
            <a:avLst/>
          </a:prstGeom>
          <a:noFill/>
        </p:spPr>
        <p:txBody>
          <a:bodyPr wrap="square" rtlCol="0">
            <a:spAutoFit/>
          </a:bodyPr>
          <a:lstStyle/>
          <a:p>
            <a:r>
              <a:rPr lang="en-GB" sz="2400" b="1" dirty="0"/>
              <a:t>Case Studies &amp; Enablers of a Secondary Market</a:t>
            </a:r>
            <a:endParaRPr lang="en-SG" sz="2400" b="1" dirty="0"/>
          </a:p>
        </p:txBody>
      </p:sp>
      <p:sp>
        <p:nvSpPr>
          <p:cNvPr id="2" name="Slide Number Placeholder 1">
            <a:extLst>
              <a:ext uri="{FF2B5EF4-FFF2-40B4-BE49-F238E27FC236}">
                <a16:creationId xmlns:a16="http://schemas.microsoft.com/office/drawing/2014/main" id="{443F9E7A-9304-D9FB-217F-A79164932EC2}"/>
              </a:ext>
            </a:extLst>
          </p:cNvPr>
          <p:cNvSpPr>
            <a:spLocks noGrp="1"/>
          </p:cNvSpPr>
          <p:nvPr>
            <p:ph type="sldNum" sz="quarter" idx="12"/>
          </p:nvPr>
        </p:nvSpPr>
        <p:spPr/>
        <p:txBody>
          <a:bodyPr/>
          <a:lstStyle/>
          <a:p>
            <a:fld id="{6A3598EF-27A5-4A7D-A42E-E55FA395823B}" type="slidenum">
              <a:rPr lang="en-SG" smtClean="0"/>
              <a:t>8</a:t>
            </a:fld>
            <a:endParaRPr lang="en-SG"/>
          </a:p>
        </p:txBody>
      </p:sp>
      <p:graphicFrame>
        <p:nvGraphicFramePr>
          <p:cNvPr id="3" name="Table 2">
            <a:extLst>
              <a:ext uri="{FF2B5EF4-FFF2-40B4-BE49-F238E27FC236}">
                <a16:creationId xmlns:a16="http://schemas.microsoft.com/office/drawing/2014/main" id="{04F47398-3CF8-80FF-8B3C-3803036751F4}"/>
              </a:ext>
            </a:extLst>
          </p:cNvPr>
          <p:cNvGraphicFramePr>
            <a:graphicFrameLocks noGrp="1"/>
          </p:cNvGraphicFramePr>
          <p:nvPr>
            <p:extLst>
              <p:ext uri="{D42A27DB-BD31-4B8C-83A1-F6EECF244321}">
                <p14:modId xmlns:p14="http://schemas.microsoft.com/office/powerpoint/2010/main" val="3290813184"/>
              </p:ext>
            </p:extLst>
          </p:nvPr>
        </p:nvGraphicFramePr>
        <p:xfrm>
          <a:off x="912187" y="1003300"/>
          <a:ext cx="10388600" cy="4577080"/>
        </p:xfrm>
        <a:graphic>
          <a:graphicData uri="http://schemas.openxmlformats.org/drawingml/2006/table">
            <a:tbl>
              <a:tblPr firstRow="1" bandRow="1">
                <a:tableStyleId>{5C22544A-7EE6-4342-B048-85BDC9FD1C3A}</a:tableStyleId>
              </a:tblPr>
              <a:tblGrid>
                <a:gridCol w="5194300">
                  <a:extLst>
                    <a:ext uri="{9D8B030D-6E8A-4147-A177-3AD203B41FA5}">
                      <a16:colId xmlns:a16="http://schemas.microsoft.com/office/drawing/2014/main" val="184014139"/>
                    </a:ext>
                  </a:extLst>
                </a:gridCol>
                <a:gridCol w="5194300">
                  <a:extLst>
                    <a:ext uri="{9D8B030D-6E8A-4147-A177-3AD203B41FA5}">
                      <a16:colId xmlns:a16="http://schemas.microsoft.com/office/drawing/2014/main" val="385573531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b="1" dirty="0">
                          <a:solidFill>
                            <a:schemeClr val="tx1"/>
                          </a:solidFill>
                        </a:rPr>
                        <a:t>Comparative Case Studies</a:t>
                      </a:r>
                      <a:endParaRPr lang="en-SG" dirty="0">
                        <a:solidFill>
                          <a:schemeClr val="tx1"/>
                        </a:solidFill>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SG" b="1" dirty="0">
                          <a:solidFill>
                            <a:schemeClr val="tx1"/>
                          </a:solidFill>
                        </a:rPr>
                        <a:t>Enablers of Transferability</a:t>
                      </a:r>
                      <a:endParaRPr lang="en-SG" dirty="0">
                        <a:solidFill>
                          <a:schemeClr val="tx1"/>
                        </a:solidFill>
                      </a:endParaRPr>
                    </a:p>
                  </a:txBody>
                  <a:tcPr>
                    <a:solidFill>
                      <a:schemeClr val="bg2">
                        <a:lumMod val="90000"/>
                      </a:schemeClr>
                    </a:solidFill>
                  </a:tcPr>
                </a:tc>
                <a:extLst>
                  <a:ext uri="{0D108BD9-81ED-4DB2-BD59-A6C34878D82A}">
                    <a16:rowId xmlns:a16="http://schemas.microsoft.com/office/drawing/2014/main" val="2881654088"/>
                  </a:ext>
                </a:extLst>
              </a:tr>
              <a:tr h="370840">
                <a:tc>
                  <a:txBody>
                    <a:bodyPr/>
                    <a:lstStyle/>
                    <a:p>
                      <a:pPr marL="285750" indent="-285750">
                        <a:buFont typeface="Arial" panose="020B0604020202020204" pitchFamily="34" charset="0"/>
                        <a:buChar char="•"/>
                      </a:pPr>
                      <a:r>
                        <a:rPr lang="en-GB" b="1" dirty="0"/>
                        <a:t>United States:</a:t>
                      </a:r>
                      <a:r>
                        <a:rPr lang="en-GB" dirty="0"/>
                        <a:t> Security interests under UCC; regulatory reforms simplify licensing, but no international harmonisation → cross-border uncertainty.</a:t>
                      </a:r>
                    </a:p>
                    <a:p>
                      <a:pPr marL="285750" indent="-285750">
                        <a:buFont typeface="Arial" panose="020B0604020202020204" pitchFamily="34" charset="0"/>
                        <a:buChar char="•"/>
                      </a:pPr>
                      <a:r>
                        <a:rPr lang="en-GB" b="1" dirty="0"/>
                        <a:t>Malta:</a:t>
                      </a:r>
                      <a:r>
                        <a:rPr lang="en-GB" dirty="0"/>
                        <a:t> Proactive legal strategy (Space Activities Act + Securitisation Act) to attract investment; securitisation structures could bundle satellite revenues.</a:t>
                      </a:r>
                    </a:p>
                    <a:p>
                      <a:pPr marL="285750" indent="-285750">
                        <a:buFont typeface="Arial" panose="020B0604020202020204" pitchFamily="34" charset="0"/>
                        <a:buChar char="•"/>
                      </a:pPr>
                      <a:r>
                        <a:rPr lang="en-GB" b="1" dirty="0"/>
                        <a:t>Hong Kong:</a:t>
                      </a:r>
                      <a:r>
                        <a:rPr lang="en-GB" dirty="0"/>
                        <a:t> Outer Space Licence requires regulator consent before granting security interests; formalistic regime impedes financing.</a:t>
                      </a:r>
                    </a:p>
                    <a:p>
                      <a:pPr marL="285750" indent="-285750">
                        <a:buFont typeface="Arial" panose="020B0604020202020204" pitchFamily="34" charset="0"/>
                        <a:buChar char="•"/>
                      </a:pPr>
                      <a:r>
                        <a:rPr lang="en-GB" b="1" dirty="0"/>
                        <a:t>Australia:</a:t>
                      </a:r>
                      <a:r>
                        <a:rPr lang="en-GB" dirty="0"/>
                        <a:t> PPSA allows satellites as collateral; workable system if paired with clear regulatory guidance, but no adoption of the Space Protocol yet.</a:t>
                      </a:r>
                      <a:endParaRPr lang="en-SG" dirty="0"/>
                    </a:p>
                  </a:txBody>
                  <a:tcPr>
                    <a:solidFill>
                      <a:schemeClr val="tx2">
                        <a:lumMod val="10000"/>
                        <a:lumOff val="90000"/>
                      </a:schemeClr>
                    </a:solidFill>
                  </a:tcPr>
                </a:tc>
                <a:tc>
                  <a:txBody>
                    <a:bodyPr/>
                    <a:lstStyle/>
                    <a:p>
                      <a:pPr marL="285750" indent="-285750">
                        <a:buFont typeface="Arial" panose="020B0604020202020204" pitchFamily="34" charset="0"/>
                        <a:buChar char="•"/>
                      </a:pPr>
                      <a:r>
                        <a:rPr lang="en-SG" b="1" dirty="0"/>
                        <a:t>Clarity of Title:</a:t>
                      </a:r>
                      <a:r>
                        <a:rPr lang="en-SG" dirty="0"/>
                        <a:t> Recognised ownership rights (registries, uniform rules) reduce ambiguity, making satellites liquid assets.</a:t>
                      </a:r>
                    </a:p>
                    <a:p>
                      <a:pPr marL="285750" indent="-285750">
                        <a:buFont typeface="Arial" panose="020B0604020202020204" pitchFamily="34" charset="0"/>
                        <a:buChar char="•"/>
                      </a:pPr>
                      <a:r>
                        <a:rPr lang="en-SG" b="1" dirty="0" err="1"/>
                        <a:t>Repurposability</a:t>
                      </a:r>
                      <a:r>
                        <a:rPr lang="en-SG" b="1" dirty="0"/>
                        <a:t>:</a:t>
                      </a:r>
                      <a:r>
                        <a:rPr lang="en-SG" dirty="0"/>
                        <a:t> On-Orbit Servicing, modular design, software-defined payloads → extend life and expand uses.</a:t>
                      </a:r>
                    </a:p>
                    <a:p>
                      <a:pPr marL="285750" indent="-285750">
                        <a:buFont typeface="Arial" panose="020B0604020202020204" pitchFamily="34" charset="0"/>
                        <a:buChar char="•"/>
                      </a:pPr>
                      <a:r>
                        <a:rPr lang="en-SG" b="1" dirty="0"/>
                        <a:t>Combined Impact:</a:t>
                      </a:r>
                      <a:r>
                        <a:rPr lang="en-SG" dirty="0"/>
                        <a:t> Reliable title + adaptable assets underpin securitisation, boosting liquidity, investor confidence, and secondary market growth.</a:t>
                      </a:r>
                    </a:p>
                  </a:txBody>
                  <a:tcPr>
                    <a:solidFill>
                      <a:schemeClr val="tx2">
                        <a:lumMod val="10000"/>
                        <a:lumOff val="90000"/>
                      </a:schemeClr>
                    </a:solidFill>
                  </a:tcPr>
                </a:tc>
                <a:extLst>
                  <a:ext uri="{0D108BD9-81ED-4DB2-BD59-A6C34878D82A}">
                    <a16:rowId xmlns:a16="http://schemas.microsoft.com/office/drawing/2014/main" val="1539189911"/>
                  </a:ext>
                </a:extLst>
              </a:tr>
            </a:tbl>
          </a:graphicData>
        </a:graphic>
      </p:graphicFrame>
    </p:spTree>
    <p:extLst>
      <p:ext uri="{BB962C8B-B14F-4D97-AF65-F5344CB8AC3E}">
        <p14:creationId xmlns:p14="http://schemas.microsoft.com/office/powerpoint/2010/main" val="299977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A48D88-6C52-3F5E-C606-C9E0A7DB153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2A3E23-28FC-A04F-B71C-A069165F1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7FBB559-1ADC-3A82-58E1-6CD1DAC729EC}"/>
              </a:ext>
            </a:extLst>
          </p:cNvPr>
          <p:cNvSpPr txBox="1"/>
          <p:nvPr/>
        </p:nvSpPr>
        <p:spPr>
          <a:xfrm>
            <a:off x="192211" y="287676"/>
            <a:ext cx="11828553" cy="461665"/>
          </a:xfrm>
          <a:prstGeom prst="rect">
            <a:avLst/>
          </a:prstGeom>
          <a:noFill/>
        </p:spPr>
        <p:txBody>
          <a:bodyPr wrap="square" rtlCol="0">
            <a:spAutoFit/>
          </a:bodyPr>
          <a:lstStyle/>
          <a:p>
            <a:r>
              <a:rPr lang="en-GB" sz="2400" b="1" dirty="0"/>
              <a:t>Conclusion – Towards a Thriving Small Satellite Market</a:t>
            </a:r>
            <a:endParaRPr lang="en-SG" sz="2400" b="1" dirty="0"/>
          </a:p>
        </p:txBody>
      </p:sp>
      <p:sp>
        <p:nvSpPr>
          <p:cNvPr id="2" name="Slide Number Placeholder 1">
            <a:extLst>
              <a:ext uri="{FF2B5EF4-FFF2-40B4-BE49-F238E27FC236}">
                <a16:creationId xmlns:a16="http://schemas.microsoft.com/office/drawing/2014/main" id="{359D9011-97D1-29D9-CDCD-E1D12C39BFDF}"/>
              </a:ext>
            </a:extLst>
          </p:cNvPr>
          <p:cNvSpPr>
            <a:spLocks noGrp="1"/>
          </p:cNvSpPr>
          <p:nvPr>
            <p:ph type="sldNum" sz="quarter" idx="12"/>
          </p:nvPr>
        </p:nvSpPr>
        <p:spPr/>
        <p:txBody>
          <a:bodyPr/>
          <a:lstStyle/>
          <a:p>
            <a:fld id="{6A3598EF-27A5-4A7D-A42E-E55FA395823B}" type="slidenum">
              <a:rPr lang="en-SG" smtClean="0"/>
              <a:t>9</a:t>
            </a:fld>
            <a:endParaRPr lang="en-SG"/>
          </a:p>
        </p:txBody>
      </p:sp>
      <p:graphicFrame>
        <p:nvGraphicFramePr>
          <p:cNvPr id="3" name="Table 2">
            <a:extLst>
              <a:ext uri="{FF2B5EF4-FFF2-40B4-BE49-F238E27FC236}">
                <a16:creationId xmlns:a16="http://schemas.microsoft.com/office/drawing/2014/main" id="{E44F9B83-5649-F7C0-9498-1183CD04B341}"/>
              </a:ext>
            </a:extLst>
          </p:cNvPr>
          <p:cNvGraphicFramePr>
            <a:graphicFrameLocks noGrp="1"/>
          </p:cNvGraphicFramePr>
          <p:nvPr>
            <p:extLst>
              <p:ext uri="{D42A27DB-BD31-4B8C-83A1-F6EECF244321}">
                <p14:modId xmlns:p14="http://schemas.microsoft.com/office/powerpoint/2010/main" val="1225216664"/>
              </p:ext>
            </p:extLst>
          </p:nvPr>
        </p:nvGraphicFramePr>
        <p:xfrm>
          <a:off x="525525" y="946805"/>
          <a:ext cx="11137900" cy="5212080"/>
        </p:xfrm>
        <a:graphic>
          <a:graphicData uri="http://schemas.openxmlformats.org/drawingml/2006/table">
            <a:tbl>
              <a:tblPr firstRow="1" bandRow="1">
                <a:tableStyleId>{5940675A-B579-460E-94D1-54222C63F5DA}</a:tableStyleId>
              </a:tblPr>
              <a:tblGrid>
                <a:gridCol w="1976375">
                  <a:extLst>
                    <a:ext uri="{9D8B030D-6E8A-4147-A177-3AD203B41FA5}">
                      <a16:colId xmlns:a16="http://schemas.microsoft.com/office/drawing/2014/main" val="647463454"/>
                    </a:ext>
                  </a:extLst>
                </a:gridCol>
                <a:gridCol w="9161525">
                  <a:extLst>
                    <a:ext uri="{9D8B030D-6E8A-4147-A177-3AD203B41FA5}">
                      <a16:colId xmlns:a16="http://schemas.microsoft.com/office/drawing/2014/main" val="146977561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latin typeface="Aptos Display" panose="02110004020202020204"/>
                        </a:rPr>
                        <a:t>Unlocking Capital:</a:t>
                      </a:r>
                      <a:r>
                        <a:rPr lang="en-SG" dirty="0">
                          <a:latin typeface="Aptos Display" panose="02110004020202020204"/>
                        </a:rPr>
                        <a:t> </a:t>
                      </a:r>
                      <a:endParaRPr lang="en-SG" dirty="0"/>
                    </a:p>
                  </a:txBody>
                  <a:tcPr>
                    <a:lnL w="12700" cap="flat" cmpd="sng" algn="ctr">
                      <a:noFill/>
                      <a:prstDash val="solid"/>
                      <a:round/>
                      <a:headEnd type="none" w="med" len="med"/>
                      <a:tailEnd type="none" w="med" len="med"/>
                    </a:lnL>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latin typeface="Aptos Display" panose="02110004020202020204"/>
                        </a:rPr>
                        <a:t>Developing a robust secondary market for small satellites is crucial for sustaining </a:t>
                      </a:r>
                      <a:r>
                        <a:rPr lang="en-SG" dirty="0" err="1">
                          <a:latin typeface="Aptos Display" panose="02110004020202020204"/>
                        </a:rPr>
                        <a:t>NewSpace</a:t>
                      </a:r>
                      <a:r>
                        <a:rPr lang="en-SG" dirty="0">
                          <a:latin typeface="Aptos Display" panose="02110004020202020204"/>
                        </a:rPr>
                        <a:t> ventures. It lowers entry barriers by allowing companies to </a:t>
                      </a:r>
                      <a:r>
                        <a:rPr lang="en-SG" i="1" dirty="0">
                          <a:latin typeface="Aptos Display" panose="02110004020202020204"/>
                        </a:rPr>
                        <a:t>recoup value</a:t>
                      </a:r>
                      <a:r>
                        <a:rPr lang="en-SG" dirty="0">
                          <a:latin typeface="Aptos Display" panose="02110004020202020204"/>
                        </a:rPr>
                        <a:t> from satellites post-mission or use them to secure financing. A comprehensive legal framework that integrates public law obligations with private law rights will unlock significant capital flows into the sector.</a:t>
                      </a:r>
                      <a:endParaRPr lang="en-US" dirty="0">
                        <a:latin typeface="Aptos Display" panose="02110004020202020204"/>
                      </a:endParaRPr>
                    </a:p>
                  </a:txBody>
                  <a:tcPr>
                    <a:solidFill>
                      <a:schemeClr val="bg2">
                        <a:lumMod val="90000"/>
                      </a:schemeClr>
                    </a:solidFill>
                  </a:tcPr>
                </a:tc>
                <a:extLst>
                  <a:ext uri="{0D108BD9-81ED-4DB2-BD59-A6C34878D82A}">
                    <a16:rowId xmlns:a16="http://schemas.microsoft.com/office/drawing/2014/main" val="29104100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Clarity Breeds Confidence:</a:t>
                      </a:r>
                      <a:r>
                        <a:rPr lang="en-SG" dirty="0"/>
                        <a:t> </a:t>
                      </a:r>
                    </a:p>
                  </a:txBody>
                  <a:tcPr>
                    <a:lnL w="12700" cap="flat" cmpd="sng" algn="ctr">
                      <a:noFill/>
                      <a:prstDash val="solid"/>
                      <a:round/>
                      <a:headEnd type="none" w="med" len="med"/>
                      <a:tailEnd type="none" w="med" len="med"/>
                    </a:lnL>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In summary, </a:t>
                      </a:r>
                      <a:r>
                        <a:rPr lang="en-SG" b="1" dirty="0"/>
                        <a:t>legal certainty</a:t>
                      </a:r>
                      <a:r>
                        <a:rPr lang="en-SG" dirty="0"/>
                        <a:t> (clear title, priority, compliance with international duties) and </a:t>
                      </a:r>
                      <a:r>
                        <a:rPr lang="en-SG" b="1" dirty="0"/>
                        <a:t>technical innovation</a:t>
                      </a:r>
                      <a:r>
                        <a:rPr lang="en-SG" dirty="0"/>
                        <a:t> (</a:t>
                      </a:r>
                      <a:r>
                        <a:rPr lang="en-SG" dirty="0" err="1"/>
                        <a:t>repurposability</a:t>
                      </a:r>
                      <a:r>
                        <a:rPr lang="en-SG" dirty="0"/>
                        <a:t>, standardization) together will foster a vibrant market for second-hand and securitised satellites. Establishing an accepted legal infrastructure – potentially via the Space Protocol’s entry into force or analogous national measures – will give financiers and operators the confidence to treat small satellites as true assets with enduring value. This ultimately benefits the entire space ecosystem, driving growth while managing risk responsibly.</a:t>
                      </a:r>
                    </a:p>
                  </a:txBody>
                  <a:tcPr>
                    <a:solidFill>
                      <a:schemeClr val="tx2">
                        <a:lumMod val="10000"/>
                        <a:lumOff val="90000"/>
                      </a:schemeClr>
                    </a:solidFill>
                  </a:tcPr>
                </a:tc>
                <a:extLst>
                  <a:ext uri="{0D108BD9-81ED-4DB2-BD59-A6C34878D82A}">
                    <a16:rowId xmlns:a16="http://schemas.microsoft.com/office/drawing/2014/main" val="39325649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b="1" dirty="0">
                          <a:latin typeface="Calibri"/>
                          <a:ea typeface="Calibri"/>
                          <a:cs typeface="Calibri"/>
                        </a:rPr>
                        <a:t>Progress &amp; Next Steps</a:t>
                      </a:r>
                      <a:r>
                        <a:rPr lang="en-SG" sz="1800" dirty="0">
                          <a:latin typeface="Calibri"/>
                          <a:ea typeface="Calibri"/>
                          <a:cs typeface="Calibri"/>
                        </a:rPr>
                        <a:t>: </a:t>
                      </a:r>
                      <a:endParaRPr lang="en-SG" dirty="0"/>
                    </a:p>
                  </a:txBody>
                  <a:tcP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latin typeface="Calibri"/>
                          <a:ea typeface="Calibri"/>
                          <a:cs typeface="Calibri"/>
                        </a:rPr>
                        <a:t>Signs of progress include national reforms (e.g. streamlined licensing in the US, new space laws in jurisdictions like Malta) and the groundwork laid by instruments like the Space Protocol (which was recently ratified by Paraguay). However, gaps remain until more countries adopt uniform rules. International cooperation (through UNIDROIT, UNCOPUOS, etc.) is needed to harmonize standards for space asset financing and transfers. A new coalition is being built to more carefully assess the benefits of the Space Protocol and how it can assist in facilitating asset-based finance and growth in the Space industry.</a:t>
                      </a:r>
                      <a:endParaRPr lang="en-SG" dirty="0">
                        <a:latin typeface="Aptos Display" panose="02110004020202020204"/>
                      </a:endParaRPr>
                    </a:p>
                  </a:txBody>
                  <a:tcPr>
                    <a:solidFill>
                      <a:schemeClr val="accent3">
                        <a:lumMod val="20000"/>
                        <a:lumOff val="80000"/>
                      </a:schemeClr>
                    </a:solidFill>
                  </a:tcPr>
                </a:tc>
                <a:extLst>
                  <a:ext uri="{0D108BD9-81ED-4DB2-BD59-A6C34878D82A}">
                    <a16:rowId xmlns:a16="http://schemas.microsoft.com/office/drawing/2014/main" val="228361427"/>
                  </a:ext>
                </a:extLst>
              </a:tr>
            </a:tbl>
          </a:graphicData>
        </a:graphic>
      </p:graphicFrame>
    </p:spTree>
    <p:extLst>
      <p:ext uri="{BB962C8B-B14F-4D97-AF65-F5344CB8AC3E}">
        <p14:creationId xmlns:p14="http://schemas.microsoft.com/office/powerpoint/2010/main" val="1940063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6a27a28-807b-4ce1-b218-b65209c4f08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931290363841499EA589D790A0FA94" ma:contentTypeVersion="15" ma:contentTypeDescription="Create a new document." ma:contentTypeScope="" ma:versionID="275b68dfeb56207cdccb87dc66754f67">
  <xsd:schema xmlns:xsd="http://www.w3.org/2001/XMLSchema" xmlns:xs="http://www.w3.org/2001/XMLSchema" xmlns:p="http://schemas.microsoft.com/office/2006/metadata/properties" xmlns:ns3="c6a27a28-807b-4ce1-b218-b65209c4f081" xmlns:ns4="ac7d1707-4925-47a4-be83-3ac1daade051" targetNamespace="http://schemas.microsoft.com/office/2006/metadata/properties" ma:root="true" ma:fieldsID="86f3126638c54620b41820f674e297cc" ns3:_="" ns4:_="">
    <xsd:import namespace="c6a27a28-807b-4ce1-b218-b65209c4f081"/>
    <xsd:import namespace="ac7d1707-4925-47a4-be83-3ac1daade05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27a28-807b-4ce1-b218-b65209c4f0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7d1707-4925-47a4-be83-3ac1daade05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B65ACC-4E71-4E7B-B753-C89D381BABE0}">
  <ds:schemaRefs>
    <ds:schemaRef ds:uri="http://schemas.microsoft.com/office/2006/metadata/properties"/>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ac7d1707-4925-47a4-be83-3ac1daade051"/>
    <ds:schemaRef ds:uri="c6a27a28-807b-4ce1-b218-b65209c4f081"/>
    <ds:schemaRef ds:uri="http://purl.org/dc/terms/"/>
  </ds:schemaRefs>
</ds:datastoreItem>
</file>

<file path=customXml/itemProps2.xml><?xml version="1.0" encoding="utf-8"?>
<ds:datastoreItem xmlns:ds="http://schemas.openxmlformats.org/officeDocument/2006/customXml" ds:itemID="{1AF51878-F269-4495-9A94-FD5539678A7D}">
  <ds:schemaRefs>
    <ds:schemaRef ds:uri="http://schemas.microsoft.com/sharepoint/v3/contenttype/forms"/>
  </ds:schemaRefs>
</ds:datastoreItem>
</file>

<file path=customXml/itemProps3.xml><?xml version="1.0" encoding="utf-8"?>
<ds:datastoreItem xmlns:ds="http://schemas.openxmlformats.org/officeDocument/2006/customXml" ds:itemID="{6283ACF0-A029-4A22-945E-F63E14B52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27a28-807b-4ce1-b218-b65209c4f081"/>
    <ds:schemaRef ds:uri="ac7d1707-4925-47a4-be83-3ac1daade0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1326</TotalTime>
  <Words>2895</Words>
  <Application>Microsoft Office PowerPoint</Application>
  <PresentationFormat>Widescreen</PresentationFormat>
  <Paragraphs>113</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Legal Frameworks for the Securitisation and Transfer of Small Satellites  E7. IISL Colloquium on the Law of Outer Space - 4. Small Satellites, Public and Private Law Perspectives  76th International Astronautical Congress, Sydney, Australia, 29 Sep – 03 Oct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Hamza Hameed</dc:creator>
  <cp:lastModifiedBy>Hamza Hameed</cp:lastModifiedBy>
  <cp:revision>6</cp:revision>
  <dcterms:created xsi:type="dcterms:W3CDTF">2025-09-29T17:04:33Z</dcterms:created>
  <dcterms:modified xsi:type="dcterms:W3CDTF">2025-10-01T03:34:34Z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0x010100A8931290363841499EA589D790A0FA94</vt:lpwstr>
  </property>
</Properties>
</file>